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4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7" r:id="rId18"/>
    <p:sldId id="273" r:id="rId19"/>
    <p:sldId id="274" r:id="rId20"/>
    <p:sldId id="275" r:id="rId21"/>
    <p:sldId id="276" r:id="rId22"/>
    <p:sldId id="278" r:id="rId23"/>
    <p:sldId id="279" r:id="rId24"/>
    <p:sldId id="280" r:id="rId25"/>
    <p:sldId id="270" r:id="rId2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/3Rc0W/UsKY8UQO09UX2BQ==" hashData="BXQxd784OiMkZiO57vBbrxHVXSs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0"/>
  </p:normalViewPr>
  <p:slideViewPr>
    <p:cSldViewPr>
      <p:cViewPr varScale="1">
        <p:scale>
          <a:sx n="69" d="100"/>
          <a:sy n="69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églalap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Téglalap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Téglalap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Téglalap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Téglalap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Lekerekített téglalap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Lekerekített téglalap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églalap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Téglalap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5AD085E-5155-43FC-80CB-56592BA18C95}" type="datetimeFigureOut">
              <a:rPr lang="hu-HU" smtClean="0"/>
              <a:pPr/>
              <a:t>2016.02.17.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085E-5155-43FC-80CB-56592BA18C95}" type="datetimeFigureOut">
              <a:rPr lang="hu-HU" smtClean="0"/>
              <a:pPr/>
              <a:t>2016.02.17.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085E-5155-43FC-80CB-56592BA18C95}" type="datetimeFigureOut">
              <a:rPr lang="hu-HU" smtClean="0"/>
              <a:pPr/>
              <a:t>2016.02.17.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085E-5155-43FC-80CB-56592BA18C95}" type="datetimeFigureOut">
              <a:rPr lang="hu-HU" smtClean="0"/>
              <a:pPr/>
              <a:t>2016.02.17.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085E-5155-43FC-80CB-56592BA18C95}" type="datetimeFigureOut">
              <a:rPr lang="hu-HU" smtClean="0"/>
              <a:pPr/>
              <a:t>2016.02.17.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085E-5155-43FC-80CB-56592BA18C95}" type="datetimeFigureOut">
              <a:rPr lang="hu-HU" smtClean="0"/>
              <a:pPr/>
              <a:t>2016.02.17.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6" name="Dátum helye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5AD085E-5155-43FC-80CB-56592BA18C95}" type="datetimeFigureOut">
              <a:rPr lang="hu-HU" smtClean="0"/>
              <a:pPr/>
              <a:t>2016.02.17.</a:t>
            </a:fld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8" name="Élőláb helye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5AD085E-5155-43FC-80CB-56592BA18C95}" type="datetimeFigureOut">
              <a:rPr lang="hu-HU" smtClean="0"/>
              <a:pPr/>
              <a:t>2016.02.17.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085E-5155-43FC-80CB-56592BA18C95}" type="datetimeFigureOut">
              <a:rPr lang="hu-HU" smtClean="0"/>
              <a:pPr/>
              <a:t>2016.02.17.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085E-5155-43FC-80CB-56592BA18C95}" type="datetimeFigureOut">
              <a:rPr lang="hu-HU" smtClean="0"/>
              <a:pPr/>
              <a:t>2016.02.17.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085E-5155-43FC-80CB-56592BA18C95}" type="datetimeFigureOut">
              <a:rPr lang="hu-HU" smtClean="0"/>
              <a:pPr/>
              <a:t>2016.02.17.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églalap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Téglalap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Téglalap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Téglalap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Téglalap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Lekerekített téglalap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Lekerekített téglalap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Téglalap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Téglalap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Téglalap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Téglalap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Téglalap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Téglalap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5AD085E-5155-43FC-80CB-56592BA18C95}" type="datetimeFigureOut">
              <a:rPr lang="hu-HU" smtClean="0"/>
              <a:pPr/>
              <a:t>2016.02.17.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vt-pecs.sulinet.hu/quiz/tori/kereszteny.htm" TargetMode="Externa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vt-pecs.sulinet.hu/quiz/tori/roma_istenek.htm" TargetMode="Externa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vt-pecs.sulinet.hu/quiz/tori/gorog_romai_istenek.htm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vt-pecs.sulinet.hu/quiz/tori/romai_szamok.htm" TargetMode="Externa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vt-pecs.sulinet.hu/quiz/tori/romai_fogalmak.htm" TargetMode="Externa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vt-pecs.sulinet.hu/quiz/tori/romai_evszamok.htm" TargetMode="External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vt-pecs.sulinet.hu/quiz/tori/romai_ki_kicsoda.htm" TargetMode="Externa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vt-pecs.sulinet.hu/quiz/tori/romai_ki_kicsoda2.htm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tvt-pecs.sulinet.hu/quiz/tori/romai_ki_kicsoda.htm" TargetMode="External"/><Relationship Id="rId4" Type="http://schemas.openxmlformats.org/officeDocument/2006/relationships/hyperlink" Target="http://www.tvt-pecs.sulinet.hu/quiz/tori/pannoniai_varosok.htm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tvt-pecs.sulinet.hu/quiz/tori/romai_ki_kicsoda.htm" TargetMode="External"/><Relationship Id="rId4" Type="http://schemas.openxmlformats.org/officeDocument/2006/relationships/hyperlink" Target="http://www.tvt-pecs.sulinet.hu/quiz/tori/roma_provinciak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5. évfolyam – 4. téma 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Az ókori Róma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9. Egészítse ki a szöveget!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7429520" y="6215082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1857364"/>
            <a:ext cx="8786906" cy="338554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hu-HU" sz="20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Times New Roman" pitchFamily="18" charset="0"/>
              </a:rPr>
              <a:t>A Kr. e. 3. század elejétől egyre több ___________nép támadta a birodalom határait.</a:t>
            </a:r>
            <a:r>
              <a:rPr lang="hu-HU" sz="2000" dirty="0" smtClean="0">
                <a:latin typeface="Calibri" pitchFamily="34" charset="0"/>
                <a:cs typeface="Times New Roman" pitchFamily="18" charset="0"/>
              </a:rPr>
              <a:t> A </a:t>
            </a:r>
            <a:r>
              <a:rPr kumimoji="0" lang="hu-HU" sz="20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Times New Roman" pitchFamily="18" charset="0"/>
              </a:rPr>
              <a:t>védekezésre szervezett hatalmas ___________fenntartása újabb adókkal volt csak lehetséges.</a:t>
            </a:r>
            <a:r>
              <a:rPr lang="hu-HU" sz="20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kumimoji="0" lang="hu-HU" sz="20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Times New Roman" pitchFamily="18" charset="0"/>
              </a:rPr>
              <a:t>A _________hatalom az erős hadvezérek miatt meggyengült.</a:t>
            </a:r>
            <a:r>
              <a:rPr lang="hu-HU" sz="20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kumimoji="0" lang="hu-HU" sz="20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Times New Roman" pitchFamily="18" charset="0"/>
              </a:rPr>
              <a:t>A rabszolga-utánpótlás elapadt, a földbirtokokon munkáshiány lépett fel.</a:t>
            </a:r>
            <a:r>
              <a:rPr lang="hu-HU" sz="20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kumimoji="0" lang="hu-HU" sz="20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Times New Roman" pitchFamily="18" charset="0"/>
              </a:rPr>
              <a:t>Itália elvesztette gazdasági vezető szerepét, a hangsúly más, fejlődő tartományokra tevődött át. </a:t>
            </a:r>
            <a:r>
              <a:rPr lang="hu-HU" sz="2000" dirty="0" smtClean="0">
                <a:latin typeface="Calibri" pitchFamily="34" charset="0"/>
              </a:rPr>
              <a:t>Kr. u. ____ - végérvényesen kettévált a birodalom a ____________ ___________</a:t>
            </a:r>
            <a:r>
              <a:rPr lang="hu-HU" sz="2000" dirty="0" err="1" smtClean="0">
                <a:latin typeface="Calibri" pitchFamily="34" charset="0"/>
              </a:rPr>
              <a:t>ra</a:t>
            </a:r>
            <a:r>
              <a:rPr lang="hu-HU" sz="2000" dirty="0" smtClean="0">
                <a:latin typeface="Calibri" pitchFamily="34" charset="0"/>
              </a:rPr>
              <a:t> (Konstantinápoly központtal) és a _________ ___________</a:t>
            </a:r>
            <a:r>
              <a:rPr lang="hu-HU" sz="2000" dirty="0" err="1" smtClean="0">
                <a:latin typeface="Calibri" pitchFamily="34" charset="0"/>
              </a:rPr>
              <a:t>ra</a:t>
            </a:r>
            <a:r>
              <a:rPr lang="hu-HU" sz="2000" dirty="0" smtClean="0">
                <a:latin typeface="Calibri" pitchFamily="34" charset="0"/>
              </a:rPr>
              <a:t> (Róma központtal).  Kr. u. ______ - megindult az a hosszú, több hullámból álló hatalmas kelet-nyugati és észak-déli irányú népmozgás, amit _______________</a:t>
            </a:r>
            <a:r>
              <a:rPr lang="hu-HU" sz="2000" dirty="0" err="1" smtClean="0">
                <a:latin typeface="Calibri" pitchFamily="34" charset="0"/>
              </a:rPr>
              <a:t>nak</a:t>
            </a:r>
            <a:r>
              <a:rPr lang="hu-HU" sz="2000" dirty="0" smtClean="0">
                <a:latin typeface="Calibri" pitchFamily="34" charset="0"/>
              </a:rPr>
              <a:t> nevezünk. Kr. u. ____ - _____________ germán király letaszította a trónról a gyermek császárt ___________________t. </a:t>
            </a:r>
            <a:endParaRPr kumimoji="0" lang="hu-HU" sz="20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357158" y="5357826"/>
            <a:ext cx="7929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476, 395, 4. század, Odoaker, barbár, népvándorlás, császári, Nyugat-Római Birodalom, Kelet-Római Birodalom , </a:t>
            </a:r>
            <a:r>
              <a:rPr lang="hu-HU" dirty="0" err="1" smtClean="0"/>
              <a:t>Romolus</a:t>
            </a:r>
            <a:r>
              <a:rPr lang="hu-HU" dirty="0" smtClean="0"/>
              <a:t> </a:t>
            </a:r>
            <a:r>
              <a:rPr lang="hu-HU" dirty="0" err="1" smtClean="0"/>
              <a:t>Agustulus</a:t>
            </a:r>
            <a:r>
              <a:rPr lang="hu-HU" dirty="0" smtClean="0"/>
              <a:t>, hadsereg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10. Mire ismer a képen?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7822804" y="6488668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sp>
        <p:nvSpPr>
          <p:cNvPr id="16386" name="AutoShape 2" descr="data:image/jpeg;base64,/9j/4AAQSkZJRgABAQAAAQABAAD/2wCEAAkGBhQSERUTExQWExUWGBgYGBgYFR0cGxcYGBwYHBgaGx0aHiceGB8kHRgcIC8hIycpLS0sGB8xNTAqNSYrLSkBCQoKDgwOGg8PGiwkHyQsLCwsLCwsLCosLCwsLCwsLCksLCwsLDQsLCwsLCwsLCwsLCwsLCwsLCwsLCwsLCwsLP/AABEIAJcBTQMBIgACEQEDEQH/xAAaAAACAwEBAAAAAAAAAAAAAAAEBQIDBgAB/8QAQxAAAgEDAgQEBAMGBAQGAgMAAQIRAxIhADEEBSJBEzJRYQZCcYEjkaEUUmJysfAzgsHhFaLR8UNTc5KywiSDB2Nk/8QAGQEAAwEBAQAAAAAAAAAAAAAAAAECAwQF/8QAJhEAAgICAgEEAQUAAAAAAAAAAAECESExEkFRAyJhcTITgaHR8P/aAAwDAQACEQMRAD8AEovXrMbGq2rBKeL0kkC4m49QMYUGVB9TOl/GtUXikuMMGpjEQCuCR6jvBmZPtozgqtSQL6hEDdmBtPYEHGxMidtB1nFXiEZAw8MwwdrpKVDcbhMyIA7415Sk2zppDHjeZu9I0ZLJUVqYdgZIYQZkE9IxhjOJOdKecu9NeHfzCmQhuVRdTVEuBIUFoFIb3ERpu/MES1EoUzUPVKmCgnpYkzbnbcm041HnjftFIqR5WFTAJwAwYTPdWP5e+kpU0U1aYDzPiIgEutzWMUi4rB8k4nbcd8ab8O6Ulsp00fvcqkoLgCDacuckEsTkd9Z9uMJeSQqqFAMyGAW1gw9xkz6z20QlQedCLhJF2VMzgn0kz1TlQZ1nlbKTTPKiGuziSWVmFxHSSfUGJxtbBHbG5nCcIqUol2cgKQHMO1pY5JHQLTiJ7++rqfH/ALNUaoZJNJiBC3B+mwlV6ZaYkAAgDVdSlLrFQ3r1KTJ3GTY8TMwQsRsTou6XQUXCjSQ4FrEzbszGOrOxAGTuMzB0u47iXHS9NmpksJDBhY0YYATPSsmPWDtBz8V0v4lMt0kqaRLAuYALDzrvM9QhdL+E5lchchiq3Ak4DEBoUNvJjYZHeNPP2LARwFcCWpGRcAZyDEFZ3IMYmT+miaXGJBDC3aCOpQ8Fd1OJj2M995WVlYsKsFCcDBTAtgx6QJI3MjcgzPlQV5YkozTbcYO5kKdiC2c7yMal+n2NTWhrWFylHLC5YBEAzEggmFcAAmBYdx2kk8XwSuxNxVz2qyAwA7SLhGQdxiZzpBxlCrSuM3KZkHpdbsRBEPsB+mjqHPabqFYkMQALx7CJj75G30nRykl5CltFPMOVVFFw6CJIJ6ljvB9MLjIkDGhuUchv66ubWPQSCZ9XM7mZg/cad8NzMOsUyHmPw2IyGgR1fXvP103WowosCgZhDTOFcKwAIzgkrJB9TncuPrJYePvZLj2LPENPKtVpg/ukqNsXTNOPU5MDbUwlR0RnMh181oUkN6xk+XYflph4yMxHhlOpgCpB+a0AwR1Qyk4iSdgufaV1i1KdTD1AtoJBQMFZCPmODBuAn2GqxWxWwP8AZjeVS54IEqrNmBOVkTdjH01YeEqTLU6oBUqD+z1Gsb5WtAF4kQcidX8ZzFlLhnZzT8cW+IQCaKLU+UEwQ8eo950NxPMRTDEgwvjfMylvCWm29nTh4x+4ImSAVWkFkaHA1ahZA9NiLRd4D8PAjMLUclie8ARn7EjgxRV3qEpTQQ0QxqswNgUDzMT1XdgsiNx5U5jTDAMXYguB1zHhutMnzAjNQH2k99XHwqigNsJtlipyanqY/wDCcQRsh3A1TzkV1gRco4f9mjx+Io+IsFQaixADLdbVeT53G0dR9Bp1W4hmUrCCQJIBBKnMQScHGRGO+dXNTZBiHKbFqNNqigehdSTn0OPQaF4firzcpLqxLMxOW9Wn5iSd/YDtonK8jSI8ZUFBZWBWcHwyRPhqIvrEHHTMCd2gbBoo4Tl4prB6XIJ6m6qaQWZnO4dl6mJyA3qY1MUD471GdHJIgECbgDYCvlCUxkLOTk7tpB8RVajsUCVOrLm1jfMMAWAIaT1MZ3gRjU1ZQs5zzPx6kr/hLIpiNxP+IewJAGBsIyY1Dg+AaqQFxkepmCCfaJgfUgesTocsdqi07WVjvKlcEZOcCP0EzrZ8u5ZRogrVNp8wZWABpwQqhWBIIhj73n3i3KtEhdHi34lqltCjShgbgmWZmZmHUhg5WTJkNiNR5zxFUUoqMGCm4rIHTFkyoySzBVWP3ozqNHltOqzulTCkjqWOlQwuuPYindj17apXlFVuvFQKWKAVFjpLLd1NOwLTsAZHfSbkxKhBwS1LyK1ZScLsEtIm5mAPbsIJJOe2mXBVuHYhSnEI5mArC4xMnqAGw+X1nRlAU1VUFVeI7XCkxBckyBd1MS07AmNHv8LGQTTpqu96OGA9CoGbpOIA331OWyrSQr434ioA1KLK1auvi0lqkLczin+GGnqgOQFPsDJjGV4mHdGnprAQQItNQhlGDsZY529DjRXD8xpnjpqFPDas9a9pm1xUADMAcmEBeM59RHnxfwlLheJoPTIFIgVCqtKqEBHSdshLwAAOrG+tktpGdnvGcudwlihiAdmUHqCRF5HodidhpXV5LWp9NRCoGILlCfXy4JIQEMZAI2I1qP2Go1qmm4ARGJAmS67YlTFu/udA815n4j+D1D9mK0yGOA34iyB8pNoG2yDURk6NGhK3CKqF2ChlACgm9WC7ztkhpntAAHrLmlEJXsVVKqVElQWjGZPUIugARn10Rzfhh4ajJl0XHq2P1A0Jzw28TUfdiu0lcKqOSCAQQQpEHsTprNfuJviiPCiqKpMKUBaAFWRGQQ0Xn3kmQ3poBaFMKVgm4bz/AJh7HfY+mmPLFsrVV3ipOR69O3aCmhl4Yow+Yq4AUrIm6Mg+YR29tNYYN2rNPy34aq8TSp1kWoUdVa6QFEjqWWcBrTIJjQ3AcOsEeItIYjFaG7Y8NW2gbxuNC8uhqdjAL4fSARItjB+5JOMadjiqEAeFVOB5uJ/WFTAPuP8AXWbdFLIlFYNKKtzZwCQFGReYMKAdoMnsM6KpUvCCUqYDNbMsYx3qNAJAkY9TAGquE4dxVWGVgwfCUAhMQSSBMkSMY8xONFpTCloJBa24N1TbdGHkjftGobWhoq5dTsSSC7kSzLm99jnEqRtjG0d9E8u5qK1Zw1M07QmCLSVYMrGCAYkeg3G2vanFKilqgQoqzi5TAGIIJHb906J4ThfNVrAKAiliMlQDhGMdi5mJy3bfQqbbYPRneFodYVphPMs7qptIzsT3P07Y0yrKrqVQSwuWSoUU2gek3bzC4/IjUeJCVOIZ6WEcu5kYCtAfpB2zdG/5E6voIAotUKo6VhpJMxkTDMT3/wBNaPKJigOpwjIgJIqZGAucRBja0WgSIjaDGjanMlIVRFpIZoPVdsFn5YBJGNyT6QY3AUqRLeKGaB4jeIGKjzWKsxILFRAA6cnSvm4RDdVptTDi4MMWSW6LoAchQGO/miPVShyY06D24lQLklv4fK6g94yrSJW5fXOo0CzlWK3U4YorE3s1S0hwoBCwAYGSfEY99JjXVSvhP4ow0gQyzDKCRgkoZkCADkTjR3B83CUAq5IUoFZuoAsSM/N0i0x65iDqHFpaC0dzbmEOKdMguLGORdJJhQF7iIJ7FlAkxAvDqplVDCBk23pkkAsJBDGJEZEHfbRIUcRWp00HhouRaZmotNpVXjGA8CYwJzGrKJ8KpUamWDXQTJIsEgGD2GYb1gzoxFfIq5MHRnemaUgoGVcm8gAhiUMg7ARdaQcdtU1OEMhXYMC1OZkCFeSzBM0+l2JlYJzOw0avA0/CqFZWsoU9PdWNqsAPfzEgzoV+Fckll/EjfAWopmm5DHpFsKftnbTU3dA4LZpjyZGt8yYwbV/DMdLq6z5T1RaJiO+oLwvEWsErJUU73r1IGENmkSRa4BC2npaSRB0k4bmleioPUl0iGYEB5EAkGMg+YTkbaaUfiVG/xlUqCBJGxJRlz8sq0gGJuHadS7ayrHa6ZKl+0khXpgM5DEFWhLYJ7AHAznuc7aKocbSaiGICOAhhhDDKY+mxjtqKc1Q02UBkmm3TJK7EG0bEwZA3OIE6lRqI7Kogl65pqIFxWGIIAhgrBSQc/fWLgrwqNLZdx3M3R6hHEqtOWtXxmnNEIvTSUkkViDuSIkZwFjc8IELxcMskm/iBE0rFDGOnrBO2NxmdFJwFGqtMwAXLgH/0ywxIk+UznsYmNCD4XkBqFSyZgRE2yNirr2O/r2JjW6mmZOJe3OGcsy1qNVeuwF0YHNE0wfFT1VzvjG+I84viEVXWpTakpFUBlEqVI48AxJVuio7+YSaqye2geI+HK2SAGYx1QGwoiITABjO2lv7NWphgkUpDXLTJAecGVYkbA7zM5xtrGVENGqJqmsVQgo9SpBk/hk1XtG0qB1AHvYbekHWhpcmp+RXtJH/lyA0TggIDGenP2nWK5ZxZPEDpz5UJxdLVKjXAHoksxjY/wmNailzlxgoGixxAKgvIAhs/uQRk7dtDcdgkyyj8O01ELUa8m2WjJnOxJ6juY9saBqcmqKzNVhY8q3YCg4MgwSctPqQJ6cseH+IKdQyDubiAtwgnMFGYnIaCVEkCYgnVPiLxVTiLajWK9OYXs4cQQ0fuxnMRG+jjGWgtrYHxZApgDLjrJnpDFSKdIH2uucj2icaU1EqPxaNXKrSsZS6kC1qdOpVUPOQWZXiRG8HEad0eSItxap1AmLabWoqlvDDH5DG4gZI9NDVeW1CpLKRTVp6iFuIDKKmOoC12IlgCGmM6WtrAWL/jB6VGiyKwZmWEEg22tTuYt/KWHvOoci4Anhk8a0EZN4woLQpaTgm5cTgk6nx/wtS8RA1XCMHh3AD3AlZuH72cvmJiDpm/KazJCglZLTSZWBMFVLFSfLJYCQJg/QdPCAM4bltUUgtGpNIZCo8quSZW4MFMyQcEaW8Vwb0UtuqU1OItlTE5IVl/e/p66p/Y6lMnK3D9+laffqGfTc7ye+pUqrs6+KH8NQ13g1iwzkQtVjOfphfUgaF9gZU/CBBU+MoiRlKiEIZwDBUYMTOMmdT+IuWO9MBFV0ppVDFWQwhAYkAGRETt2+ut0icPHTxRpk9q1Fl39SBbPvqmpSCEKkVnM2vTYQQcM0zkySsDaG0cmnY8aMb8DM3EK9yq/hrStUkBMtVQpM9PlDAROD66Lf4crHiOIe2wVqhqC7piXchZzJioBtsNQ5y3g8WalUlkdSZV+o+ElNSoJBCtekZOQMQZ0NX4qoaKBi91ymrawEkhgzYaMOV2PcQOwGst6sE8fQVzPlroeHVypJ4rh1hSSd2MHEHCnSTnbf8A5CgmAvhuTMSVphsYPb1jbV9PmlQ1eFWo96K5qCT+74sGTlskwY76I+IlQANClnUABjHWpUAzjEFft9dNUml/tg8qxTRpWVlA+ZWWIiGp2EYmciWE9jOxBJXMaJvaIFwU/nuffIOlFa1KysnZhcbrmnyG6TM5Odto1pOdcIyLSZ1ZGKssMpE22n5o/egn31UvyQL8RZwc9NRQUIB6YJUZMrv5ZHrOBnTGvz6oqqtJbYmYMSSZ2AX1iTO3bbS7hHhfLgGIxdLS32G4nAJH5W3E5FIEduqP676TSu2JXWBzS4HxS1VwEMYmYpUxJBM/O0k+sMFxkao5dzOpUZhSJWiGbeSYPbqwSd9pGpcXxq1KZp1BVRTk9LKD7yAQ3tdjPvoinTApgUxCRFwzGTEkbuf998aydSzX0aLBCnTRqgV7jSXeMk1BFgiDeAew2Nvpo+rw7GFpUqzZBhkIvbNs9IOM24IknE7L+a1hSpimptqm043pIDOfRmgf5SdCcNRrVjL1qgQiSSxJYTuAMHqAgtAkzProokuRfzXjEm1DLKDJ/iO494E+vc6lwlGp4JSSkrUp7EOjEK9NgYx0E4JzE7jTLlnLhTQmmAoG9U+YkLkhuxMSVpgD31bx5oKrC4loJVptuZGVwF3EMD5icz9YeEqFYBVWt4tOfDNNmYs5IlSoep6yISm2SCATk6YremRemxkTB77jpM5799AcDUaqLiJdQ1Mw3mUutQNazXfKoIEiZj00R4RU5uQ+8qf105eCTqlCnVMvSo1c+Y01J/8AeoD7drtDv8PUG+WpTMfJXJAP0qq89xuNHCo3c3Y+YBv6gnb31LxP4RPszgZicEspOPTE++kpMYqTkTowalXgqVKipSODmcoSIgjNuQWECBr3huE4pDDUqXEKWLfh1FDAm2YuKMDg+Ubd86c3J2Z1P8SqwAn1plW2/h7TrggaMoT2DOFYTuLalvoNidJ09oE60JqtqG50q04yVq02Q4EEXlQPfYj1OreJqS1Ipeyil4ZMqWWo7s1qQSWtBU+YkAH7M+J8Wkk9dFZUXQ0SzKo2wT1CBOT9dJ0cEiCbjESSrdQU947VFnPzZ0KK6Q+V7AnVWMmoox5HUyYNuCcGZbBmPWRk7g+VWMrqzPYwcU3qBgppm4QxAIMjvv39p8ZyxittRSVK2iJYACDaGHlgicRt3jUOF4AsTa7dyRbfGCZt/oPbS442Ax5hWWvWJNJhai3C1SAFBYsZERB37iNA1uGSIUwSAQsMpAbINhkGRLACJAb0Op8PQ4ik0qgLEgnw3WQVm2UeHLAMRkdziNy15yywtRLCRavio1MTBglvLMYvPbHbUuDsalgoHBvTsKM6lD0w215tYhStoDbHEas4I1kakqdZUuEpukSXlmlwRMdTCdp7wBphx3G+Kn+ED1XSZZCAOnaBhoP5Az2EPGU6c1FFRCtzqC16TaSAZE+foEQAr7SuR2OyxOZshprVU9Ja5u7eaMNlSCf3thgmdXNzymVQMRMuWDCIH4hWSZAuhcTu4HYjQHH16svUDMGIJtUqyZGQUIJ7HJE9M6jX+H2aQ0MDIlRbIIjaQMicalKLG20D8cQqFiqk1FlUA6fDqCZb/IYz7/XXg+JGDSYJO8KCPbAA6jAHTntGiuJ5i6hg6Rg9QJUSACDZGBMQAdteVKvD1CSaTYB2WYYDOxJI/PGmxWVH4mmmLkRyPDId6Z8qsWQEkE4IkGR64nTr4W4gEVq5psBUZAAgkjwWrI4iek9QHqQD66QnlnDuVAYozAyLvKcQCpmMFu/ykDTX4YqmlSaiJdPE8SS8GWqA1AxJjJTudzB0KcUFNjnieMcMGQVzRIXFhIQg8UalykGOlEnBElCJkaZcHFq22hiAWGUIvLbWQRkxPb6aA/bCpJIqDyySkwAKYYArgsCW2mcnIGqKdVHq3BE8Q5VxhyQvmk9R/Ma1fqGfEAavdVY00LUyyGY2UjhUaBuACa7ZPy+41RT4qmbbkKM1oyvzN4OJBaIatH+Rv3SdW8O58QWqRDlZujZqd1oOD0qwAG4gZnRlPiCVW4OOgDqW4GoLASTB6SS2ZAn01mp30W4lfA8yugU+IcTbA8Q/MKBAtY//AOmmNt220S9Zytx8Oopz1UhMEA7qFOzA799Dp4bWmKRYbkYtZZe3B3BpKR/KD2GoUeXopQor0zPSA2B4bUsHbH/41MATkJHcy+URcWW1Kix1UoHrTqNP5OHH2PpruX1oq+IykWhgoI9FLID6xv7knVfDAhUtqMV6VW8SWAFFCOqeqFP+asxzjQr1IQLuQpWT817MxOT3mAfRCNHKIUxPzymG8NpqKrGpRIp+Z0am9QLBgrL0lugjBOgeZ8aqUqlwo+ILCpVQDclSk0jpyvS+e/hk6F+MOadS0gTCsrMQRNrJCnH7wq3T/EfrrM/tZmTglSdpAGRgmQwHWuMYjfWqi2kRKaTY14TiiTT6myUUicGdhA2GRjadMfiNJ4VWjqUgfZgV7b9SppMnD9IYkgypB9Nm/OPf19NHcVzBmoOj7kE42lSrgeswM/XTpclQ08NDHh+G4ZybaQaApySbRHTk3bCB9tN+dcChpuSKhZQWLllZQwCAqAVBW9iDAJ2JO2hvhrhzR4QNJU1lDEzkU8LTHuSrFxj/AMQADTHjkBWoGEHw+IESMK1QgEz87WqN8S+J2lLJTZkqwW1+85mdjgT7wAYHq06pegcBiUhVXafLgzCmDjbfOdXmiSIJiRGNNq3HUHNzYY5MyDkncggN9dF9AmFU6TAKqZd5C+pOxbp9D3Hce2lD8YFqhaHUStrk7O0hpzkQZ6vSDg4DPmfHrRUosmo4ySIsp9kW7cRknYlhEW6TcnudyqYLqVmAYZvISCDdLDaDufqFBCbthnK+VnzVJgbCRLvAJJIwFGbvdSPWG1fijw9IuEDlxCIFCk+YyxjbqJAiQE6YjUODoOXuNxVrGtItCqqLCqT5RIu/rmdJebcc9RyGBJU52HUsyMYIEsANiD3nTTtg10H8fz13YgEPaSFYjAADqCqbA2sIJzKg6XMSxkySe5yT6b/9tR4el6x/f9NFqvbTwgooWiO8fkNGcLxLp5HdfYOYj+U9P6a8Uflqxh/cf740XY6CafNH7im4/ipgH/3Jbq+nzdD5qTL/ACVARP8ALUEj6XaWj+/+mNSFSRGPrqQoaDjKRH+Lb/6iMkR/EtyfedX06JYdFrj+B1f9FM/mBpIg1F6SncA/UCf1/vfQFDWsPDKixQzVEkPTkWAguzLGYXIkTk+mh6nGpaPEpovSSxo1PRXZvwi5FotX5R5T7aqp8wqoIWo49ixK9+zSv5Dvq1OeVPmFOp/MsGD2lYG4HbsMapYJaOq8Pw4I6yskz0WqpAqnP4kZmqJG1rYI0QaxFOotKoHNQMqqSRDEqSDeq7BlAWZZpXcHUF5tSPmp1E7zTZSDgjKkLIhj67n11a9Th3KkVQM3EVadpJW5k6lFuHa6DuTJMjQ6YqYUeFAhUNMrAAVXCwAIHQ5DAQAIExI7Z1ZZUp7h0A9iF9btgDj0Mb4765OHYjph1z5HVx+Ssf6flqCJYcShBJxKETP7sdjE9xqGMgaSNkIhMjIABgkSQydW2R6wNt9SNP3Yf5p/+YY/rq16zHzENvBZEYiZEglQ059fz1K5Tuke4Zl29mvEd+2gdsErJUKkCqSMjrBI7g46o/Ieu0aIpcZUUktTV5Kza8bCPKwnIA79hrwneC0TvAP1mwmIOIjtsNte4kdaEnpHUQc5MhgI8v0x75VIdltTnqKySKlJeq7xKbdJ7QQLSJnv6aopcXQqqD+G5NS2FhmE4BxmJAE++cakZUYuT7Fc/TYnVdWglTzor+5VT+u/3nRV5QWS4jgaP4hJs8IrdJYAA5EyDI3I/TQB4p6dQmmCttpVXWBAJKs5YEqXYGB6CdydWcRydHUqrVaQ2hKzWkYPke8b9jGxxnLlOauN3UziGUidyR0NGRdiwjvGDIkgsSnnVQGiooVILDxjT6wQKSiOg3x4ijsDaxjc6RUfjiqUrM7K5tIQOoJlIkGAJJByTmQR21rXrqw66K3EQHTw2IOIIH4RwZiQ2wmZgIud8vptTWnLhAQ0VFO4kQ1wWSWYNIJGFGe1Ku0J30KfibmzCvWpp2qU3pgCbmWpPad18MZ/cHcwdHw/xDQAuLGlAwCCIPQAwAwcqwnMZnfSClyqEADKx6RAIBaBBJHz/vWz1ERBNupcR8PVaiEBHpoJgtSmSVUgkRcohwSwnqnOw0OMWJOVmkTn1FgpZwQUM+Isi4KzEEkHAiMRtAOjWrpF6sFDsOtahAAmoJLZ2AJJx5iTIzrFnl7wDC3xBCnpg7gRLx+ROJ76G43h3hhJW8dxDOqlv8Q7qI6em6LmONtSop9jcmto3dPjUgWVCAshFKBsq9K7C5nKTJ2Zu4MLOfV/Bolwy3FGIKndpuOMkGO3aTOsfyzjqg/EEFZrEXNIUVGWQAOqSZERJH5hn8Qc8NajTpsthRTOZJAhTAgXD10/0/cJTtGa4jiS9UQY8QIFM7AOFTY7qpxJHlONRrcQGpCQFJYsB756jPclJgQNtp1ZR5Xa8mowaVIEQcGFNzYAF0BhIwDmYNR4AyuSyQqkmJsQDtJ2CgewYYHbpujHLDfw6Sr1i0XSIDM4LKQsbYME/YTA1Pk3KvFq06BYtexvM/KM1iJxNkjG5K7zr3huFBJMCVMgwOyrGe0mW+w1qfhPhVC1ahIunwhtICBHqe+WdBP/APXHrrNukaJDYmXOApHhjaFW6qq2gDY2i1RmMbYkPjaP4FZjIQrUAMz+I3FOTA7khZu7CpHY6LUYVTJN3CdBGVurH8SQZZjE7YKDJg6T8RxBarewUikGMAAAhHhFERF9Rln1AffUqqG9isVI2mD/AH9dLeOW5pA/Ptt7fp/10dxFYkknJJMn1J39tDVuMAMf0/pn+8j7CVuimNG5D4dG8XQCBBG8mCR7A+vr9ddwfH+GpQgGSxBJKlZQx1KD86gHGQ+IjRK8TTMeNTqLkAy1ynPYsCQNogk7+2l3E8MCxtJKySuc2ybZ94jQpPsTXg0HCclPEcMpp1Ip16XlZcKpUhxMEIQbuoGLoxsNBcR8N1r2MSxibYbML2wQSIMDeZ76o5Xxz0LQpa1SDbgrIqXMR3Umm1RZ9SpxB034X4tqAgVFWpIVWMlcGoyMQuw/DZHI2xUHpq38E5ElThqi7gfqp/JsH89RNQjdSv2n9RrWcF8V0KoQGfkDSog3F6WyzEVEAgkAB1IOdXLS4WsHKW7XLBK3BkuEhZbs0yLuloBjUtMakjH0+InYjV1xPv8A369tabifhGkxFj+aYuAIIGYmbpicZiDMaXVfhKoJKwQN4eNsk9YggTuDH5HUlWhb4X9z/wBNeGZM/wDf+41ZX4N6eGBU/wAYKz9CJGo3kbggeu4/TTQz2z6GO311ELqxKgO2f79ddv20AUVhAHcyMfUgR6/l7aO5rwK0SM3hgxuGdi7Db1o2VPz9NDfs4wY2g/lkfkRox+YFmVmRYUQFQlACfMRAPmHSQcQI20WICpUCWAEdRAAkZPaPc7fl665VBAOCNMRUo3I0OpFsSgbyksOpGn0E2YAEAatp8Dwy0WAqIKgLHzTZT8wb8QK5tURZtosBSKXsPr/efvotONqrEVG+hNwE+zyBqH7EywWwCjv1KUgLcVBYgreVWbQTvH1gUMTaYgmRDCA1u4kZI39xouwDE5swENTpsPYFD+ayP+XVq81pk5Wov2Vx+hU/odL+GpO7lVAP3iPQn0++o3jffSChynFIdqiz7yn184A/XRA4diCQrMP4eof8pOkA/sfX21WxiI6TPbGfqNOgHq1LSIxM7G0+uwg+u4110dhgAAsqkkbwWgNvO7H176TPzarA/EL2kGHCuMduoExHvomlzjaaSxjKMydpgSWXb20qAPDjIjaNiwzucvcCIIEA4/QczjcT9LZMyIgq20XYgfpBoHM6JnNVJ2lFcfmhmM+mrqZRz0VKTH+cKfuHCn+ulQjj3gq2+xBn7YbPpGojpwZXt1SJ7kGd/wDtq2pwz7lWjAkiV+oOR339h966ZjymB3tJGfsbdvacaQFVThUbzKjDMkgTJiMgA+smZwPfVnCKaf8AhM1OdwrYJxuHDTsN/TXjDM95z0jsDuRaYzrmIjMiTAhu+cAON9++gYS3MHYC4UqoMGKtHP3Ik7EfKDjI30p5twxrf+EoUAC2nVETgubWiZIwLcAemjo/igZHUDsDiCsj1MHXgpyREMT0iHUk7tEAz2JyPlOnyELeX8loLSphnSm4HUKtNlN0kz4gW1smZx6D00FW+HRXrfs9FkZIJcCp5npsgIQkSAWONsLMjJ0+YlBuaZiBcCsE4EgkTkjGva1FXBuVX92Uf1EH076d9jEdb4PqUgbqVRZBALKdmBDBnTzYtEgjy950r43hVAbN2DIUBdos2/igR2DMJyNbWjxDoeipVT3FUmcnBvuB/wB986q5txFavT8Oo6OJBF1GDIncoTgyNgBIGi/kVLwZTlqhKbPEnxHAEeZlYIBtnKemwOm3/wDH9OeFcKni/jvILWkgIvV5xu24E+Y6A53wdcU0WhRkKG/w2ui4mTbIeYY5g5ZvUaI+AuJTwnouGVv2jyiAQHRBBDD3I9R+WtUrV/JMnWB7xIaijlA1IhKCqPmDeJXaohM5bqBPpcdZviWtRR/5kP8A/rBK0h9+t/8AOunHF8MKrcPTSo1tSnShjAPh2sxqNGAy05YkDDY0o4ziBUdni0HyjHSg6UX7KBqegWwGtVxg6WvRFSo2bYC74nceo9BprxNiL6YjH9+mpcPytmRXRcsoLAmIByowfQz23jSeFkpZZq+JWhS4eszdJKVKfV1BXyAFjJM79+ntmcxw/DgKWqGPUyAATvJ+uI/31bw3BpXrVuIW1bqpKK0DJUEM3ae+TuT6aIQorDxQVQTBvAY1B8wDKblUE5wJOoWMIfyypuFYAQwP8wBG0iGWfz0NWDWm5QBMEgyPsRjO4mNWcVxSrU6SGIgiaZJzkEggCYk25gTM94DirusMQVIBIIFoIuMKq+kTGD32jTVsTaPeD4BnEqbQNjJifaB29dSbl1VWDhZKFSCpB8pYqYnPnbEfM3qdGcla1Ho2AhG6WDbB1VguOkld4j5o+hPEMygKVDFgComLp9RBx6me4xpObTwNRTQHwXFcRTVSPEtWyO/SisgncpKnJgE2IZxkih8XVVwxSpcFklbSYp2FgcgMSEbAgQwgyIMWs24NmIIABtkGc5BOfQfT0Xcw5KE8NFW0saSzJwHqWZG05X0ywnTj6luhSjQ04T4t8RGAS4wWZSsi6xY6wubnQksyeWo0RaNEVBwVV4VxQYkhcxd1qim0yvVehCyDlsdJIGHLTREGm1IHOV3PuT32nUKjKcNYw9D+XeRo52HE94r4eqAXLa4J3EK05xBOWxtnbSqqjoYbGdmFp+3bRJ4cXAUQ9NomabEWgMzTbBS2XY7buTplS4lwBdVJ2Qkm6YG5CrbO7EhR9sDRyRST7En7UdyCPtI+0atSup7g/fOmivSIAdROOorYT6/4ZCqf8rCdQbltN9i207o8fwwbH+4UxoEBjP8ATXpUGAcxn1g9sasfkZzY64xHiWNvGRVCznG+e0yJq4jg61OblZf5kI/5hIOgZ6tQp5GZJ/dYrM+ykA/fXn7S8ySGODLKJxEZWCcgH7aH8YjdZ91IMf669FZe+PSRH67aMgE/tILFnS6ZkCq4Em4HpYEEdZxIGq/w4ACsvVLOekhQBgBCQSx3MYztI1ykHI/T/bUlA3/vG2gQTwfLKbLVYVCXgeGiw8zOTbBWOkmewMaCflbmpTViDLIDabYDtb80Z9txPuNe1EB3z+uf9NepUZR0s6j0uJH5MSPtGjoZHmXDGm7qFNqlVBKtblVMS23miDnVfDLNBlnqWsMAdvDYD+urf+KMDDQ28yIBkRLRCkjsSDBzuBoinx9LwjRalALK5a1XNwAmOpCqkiYFze+lJWCF5/uNeFex+mY/10clGiScjIgKKrU+ozk+OpXG4ht1zIMaoHAVJTYKzAMxHSgx1Fw1v5kdp1VisroOU8jNT/kJX9AROiF51V+YrU/npqT9mWG/XXnAcnq1qhRAOlbjHWfkxANwMOp2gd9DVwUZlZSpUkSQQCQSMSBIJBgjcQe+nQDIc4HzUivqUqH/AONQMP11dT4+kZioy+zUz/Wnd+cDSxeEqeGtVlhG2ad5mIzObTB9p1WY0qCh8ih/IyVP5aizgyOkw32g7ZxruJosAQwK4IF6SAexhsGDBicxrPsk+b9c4/LV/DcW6Ypu6D2Ywf8ALt+nfSoKHlKqw8rMB6BiR+Ulf01BGwJVCfcZkwSAyFTv7dtALzmp81lSf3qYn81t1bT5wp81Nh62PP6Ov/20UAWtRTGGAkgw87YwHUHcd2959fQgjzjb5kZQfXIvUDfv+ehhzCkdnt/nVl/5luX230VS4ctJSx/WxlJ7bgEMTAHY6VCKmpG26AyDuIKiMRK+T6GND1IeC0OMFZyexBDTIyMHYYxq2SGLAsrjuCVZfaRBA7Z/XVRqBib8MZNwAAnGGVVyMHqUSJMq2kMH47mVZaRpqV8EoE8i30xFp64m0jBYYGAQukNZ8/fWgYwc742z9I3kZJBzIPcHSvjeGAMjYyIEeaCYH1AJ9oI7aafQULK1LxXp089bqpjeG3/S7WorO1OLhBYXDMY2G0+n20n4akEdHtDFDIB2JKsufsxjbIHpo+pz6lAmj74ZTJ7nqA9NElJ4Q4utgFWgKakAlqrTaFIABzGNoEZn1j6K34/iJyoCtaMjpMTAgSST6f8AfRacNaSSQwMmbffAMzIicg9+06G4liYpsUYrUvMTJPYEHCgAjafqdaRaMm2wnheWVn6ummrDvUkrdmYEmZzBP+uieH+HSVZvEtnpvSnKhukvJJGfowgGNsaFHMkV4BgxKq6jcSJEghmjt36RMzp5wnxM6FGBJUqDvYGWSO4zaskwo7aM+QVeCzlnB+FTFNYYZwUBBZvMQDNsnaDoTi6DGr4ku8GIYY6DFogCAIjuMd860dDn1JgKhVA6BXYGBUX2IgGZiDEd9ZWjU8Ws9aJLVGKhMAkmbRGCAScncn6nUcXfJlqV4Q75dxKjqqdpNtvcbCATJntjSyrWXiKjNUUXqylQSQyhSpQiCI6s4nI79yBx1EQQ7VT1DoUwAIjPzg5yvYTidVcbVS6jWEuUNrgyAQGELkeilY7dPfUpUU2PX+J+IBtDq7MQAGWGMmMOkHf2O2heJ4lqjFBSUPFxa0XQCAYuAJgss74I1Rx3NqlaotRBTphRCqALChMiZkypnIjuMTqk83qPxIuRRZTYEAmLWttcEiTlV2P9MJ8qoMDXlsUSlSoCGBYoowQIZWZoGxLQB3gnTDiON4evHjNUSBAItwCZMiI+8ffSZuLDHqS7AAtqZj/MIP6fXXtqYgsD6MhH/MlyR9xqVPGUU4jH/h1BifD4kD1DowIHqSs433A1UOQuwJp2Vv8A06it9MGG/TS9aVM1eHRnphnc9W4UeFUZZYQJ8RQpE99OOM4JqCeItRHJ6RbO8bsCSGEXfp7ausW0TYuq0qlLDB0G0VFMR/nEHUKnP3oAuuWCwFElZciDZNsAqCYAMKYInJafEXEEiKggThVEsO0yI/prNc04s1q473skgAAWDFRjAjIkkgDbERlr8sMT1kd8P8Q0avVVoVFDvCuygqotGZQRb4gKxvDBrhkLOg/BVSoSsUZjSUgmIaqpKrBuuIKspUbERO01cMS02EH2Btj2AIH/AE1KnyzrZmpgNECQmRuc7mSBj2Gj9WPf9BxZJvhMN1UXWqsBlKjpZSWgqyFg2VMgExGgqvJ6wyAzD1EODmMd+xH2zruZcJ4dMil+FUZqYQJi4hy6qQDaFDzU2iZ/eOrxxPGKGUV0qDrgOCMlrgT2a0jpBYC02kYEWmnpiyhaysDBAn7gj7HUHrH9w/lM/wDtxrRVPiBifxeClZYnwnDdNkpIzLX4uBXDAwYIPnD1eC4hrRdSYmkACrAhqmIOYNri0tAAlckEHRXgORkgxYwMkn9T76ZPw8KTdMR7GCQoIOcn0MYBOn3B/D9JgtRXWoSFw0mBUNoB8OCBerqXiMPMW4s4/lJ8Ip4BN7q5tqi4KuLkuycMcGR+JntodhyRlvz/AL7aqDQemVPqCQf0g6trcBUTDSD/ABIUMj32OorI3Wfobv8AfSKCqHHVVBCueosTIBksZY5E53Od9X0uZtgOgYCR0sy4PsWZRttAGl37QNpA+uD+R/6atBH+v+2l9gH8RxdBkP4bFlBZVbALDxCAGpkFSzPaTjHb17h+X0jUpgMHppaGYOLiApUuaeKksQptRsEnECNBQP79ff01U1MHcA99tMKLavBsqi4welSrKUJZiFAUGVYkt6jY+mjjyuzgqdWGNQ1WRoJZbQawEWiMeGDIJwxn2BQkRBODI6jAPrBJAMTohOaVFI8rR2Ij/wCJH5wdCsAOmJVjta6rE561qPkb/J+uuUf3OmX/ABkERUp3Zk4DjYgTeI2P66pY8OygAhYkCbqcAknsLTkjftOe2kABQFykycEA42umJnYyCPt+fNSB+vrH+vbTvl3ADweIGyM9Zi16dKUlRFaZzFRWYfvLUUicgIjUxk5O+f0jtqhWFf8AFXAip+Ko2yL128rkH6Q0gjGh6VQlhY1156O1xJA74DTgjEH11S7j7at+EVJrVOkOEQysZmpKBhKx5QdyMlD2On0IIeu4ALKbQPMASAs52kRJn7v668qVQyN3FpO/dOr/AOrD760NbhTUMIQSY3Fsk7yRsTJEgkYXGlfNWpMvEWql4QdyXVGsAJM/N7/T0mOwsRlge577R+X9+uha9FGPUJ9wP79P11aaGe3vq4cFj/fVIBWVIUP4cjyio5JMSY6mz+RAJnRCipT6npyhxagBJY4CG2Spz3zgfTWoqFFGwYEBbQMEmQU7BjGTBIAGdo0Hw9K12ZICwCqyTaSBfB9CRjtk9tTzYcDuS8lqlldlHiQ0osBgCe7+UGBEfxkTuNH0uDSoFe2FTq8V1FwYiDYM2+gA9icxB/G81oUUUrUEnIQZa2AQWOymcSYjsB3UcbWqvRC3rAw4WZI3BPd/TsMTpS8ggD4h4unVsQQEQsRGSSY3O5OCfTPcbDcKHKUqUBVClLroJDXEXZ2MhCwEkEySNzOA4JfEKyT0lp7sARIx5d+0k/rputIDCgL9AJ/Pc/UnTcuOB1eSt+DVRCgKPlIUYjsR7DBH0I3GgbLRhVVc3hpOMeU9xH+n2K4iqVYSJUiFgCJEmD/F3BMkgEdte1KAqKLYJI9iGH7sHsf0OstFbF3B20q1JyQ1G8XHeFPnB9iDP2BydyKNenUqmqC9R/8ACDMcgISVNpx2kH8o2NTqzEoyqEgKwJFyMJDAjbBA9O/poAVWoOoOJJsbtIwQ36AztM+urq/slM0VDhGdgBe5LYVW9BsQMxgn2k5A0TXt4eqVqiGRA9ocMeoArgd4u9pXvB17yjmYAR0Rb1gMWliGG5EsLZB3HqffQHM+GbieI8StarWqoWnm5FuKtcRC7t22HYidJRTWRuyPw1Vpnhqasy02CwykGLgSCQADIMSfefTTG9F61ZTERaCLvSDhonfA21Gly6ilNpssPyKQxcjMFz3k7gvHtoRqhtNxOQQTJUD3AG5xuxjG2k13Y0R57zCrW8KiCGdmuJgCAym0uR2Aub6RMyNQPJUpIxpu2QoNxEWhheRaAUBE/vRA99VrVNOvUrOjutVV6lQkpZIs6epQTa22cH5dW/8AElqGFenJ3UvDDtFrQfpjQ50CiRqUkYfiU1JG5AkiM7mG1JViLHqRnpZmK9oOeob4zG+vK1IlypULt03GCD36puPttq2lwJqRsTJgbMGIgkRtgxMjGNK+2MV1GavxQ8wTh9jJF1UiQexIQGf/AGg+bT2i5zGYtxvhg0RP8s/fQlB6fBJa1MFXcEKSCQ1mSGklQVRZE7wfqVR5XQrgNQDuVUM+AzJfIQ5AeTY05Ow1bXKONEaZeFBziP7/AC1DjFQo9NpdmW0K3y34Lz8tqywIjqC7wdD1OR8QqMymqi5AZ6bWi3di2Wpj39PXQ3ALZSvaLiJMScn3OY7AnsCcTiFGS7KwyvjQaRBRmIMAXEElg4ZR9Lgj/wA3ec6tTmte43VjMVGawsINaCSMEGGW5VPSpLQCpgA8vpPVZ6wVmVJiFLBTGSYGAAwP1Y+mmnLPhmu9FKwVT4gFSLxe9wBBA2iDgFpPpnWjm44QlFPYdw/xCVVmqC5B1vMtbTUBXgCCTNhCnGG2JBFPCcXQrBQ9Lrtp3FSJBZ7HAWmqtIX8S4C21pjpYaA4sEBaWVZyHqeqKvkT2Obz7lRrziKVyKMDMrdJhQCLR6TIP+UGMzpKfUgcO0OH+HKLtbTqsM1VhrSJouqVBDQ3SWEkSIgzkSJW+CKuSgDQYJUlc4PcWncbGMxuNC0uIropGXUgqQSHUqwhltcEBSMEemNFcP8AEdrh2psGupsTTZ1u8MWqGEstpWFYCJtWTKg6vDJyhbxPJ6yDqV1HqUkH/MvbQoLDcBv5T/1jWro/EKrTIWsARTZVFeiLTUuuQs1HZQpKQq9g2DIJgr8NWdgxpm6pbTuKgnpUgTbIytQxLTaSGggK+LDkYgVgPMGH1B1arDtH95/v6a1R+H6TUlqLdTBCk9QVQWtG1Rjb5hgmZwJMSBxHwmZEFGJ/eRgZid1BI23MScb6VPY+SEc/36/p7a4Joyp8P1U+WoP5Tf8AeDLdu+gaq1FMXLPowKn8jpDsq4gQexGD+Wot/ef66tAqetP6zqJ4VjMuo9hk+28f10wBa5VfQD6f6aZfB/GLw9epVq+KoamFAQkEsGBEw0CAM3Y13DfDTtlabuf3iuAYneAOxPc4xOnHDfCuGao0WAkooacLdBNpK4I2U7kCWFuixOi6pzhuKqFaVJmWCC9QgEXRBJpKpIGYBOkXOAqvUMeYBJO9osM7kDyKftEka1HF8VToGykFBUMGHVCG/h7rzO4V7rSpY42zdkeMYt3yQBsAdhJjZZgY7YGnTeWRgDukn/fbsfvqSnJmDnEDtA39TM/pqFPhrZG6+jehwRoapw15MZj6DHbcj07aE2slGj4lWpcHUOICggleqFK+X91ImQd4OhuB4q9QYgjcbwf9R6e2reP+IFa4QPDhlJLhTkQYHrDD10o4dhRKqMjYAiDJFxQg7T5lP1HprFKTTvY1LI34nhp61EtEMBu65x/MJx67bNIF4PibTBMgyVb1Hefvv/30wp1ARPYjEdx/10JzLhIuYDG7xkqf/M+keYdwQdlMkc+1lyVZR5WXwHFUDp2P8IOD9oJH3+mtTyzln7QehgF3PqBsYG05/wBdZvlVQufBYXYJ9bkCkmAd8fppj8L1jwXEOjFvB8OVgXGWtK0/MBcN5mABB31pGmuMujN3uJpOa/DAPB1gEVa3hvZazVOpepNwJY2xgDLY0q+CepXqg5wtsZB3uk4Ej03k6s5l8dHISV7dJyD/ABVGEKfamv8Am0h4jnbWVFX8NbA4UAgRGZ7sZwCZmRptroStbCOfNTSpVJAIZmaOxuALHHaSfrpPxnDLVAp0kESCTOQRsYHffvmTtOieW8GHW41LwT3EggdioMAfWT9NH8yrqiKiNLsVlQtiIu7FiSCRE5ETBg6zWGqKrtg3I6L8OBUqinU8MS6mSqJaRLHBYA2n13GZgQrc+8QlgQxf5iAWYnFouwoGwX5dDcZ8QFqD0ZDeKPCCKokuZGCALoiT7LHqdNeVfDyVaN9FKak9JZnuZKkC4HLGQewidVmrkgTXQvqo4YGZPYzJkdj2jUOZM4orURetXQsd+m4jsZySogaatyKo9IV1stAZwLssFuDDaBi4dXcZGk3/ABEVFAsFjSrhm2CgzjBK3KIwJIHprNe6mW3SCOE52zQQsEzJkAAjeMEx7/bRdLnXiKCy3bRgsD3Vl6WxEEQT9tZzhAEqWEEAFptBbYDBABEG2c4kA5xouiPLDbKPKIUmWwMCQBAxiAvprRxMuT0FUeZtSasB1CrAKvTZFpIrO6Wsx3yqAd9DcwqFgGbE+UK/SZEiCDmQJBxM9p0WajlYB8QDNpP6ZwZ9G0qpvcUtHhiGbKmzCpAIXyDBBYbE7HvS8g8FvF8UbVIBqFMksCpjPdszBI+hjOraDOalEVrqaMxm0yRIY5gTAZluAi0ScRijmXDNUBEFXORTuEOVn/DYYYEDb3nGnXKuCQJdearEQWckkges/Ty7LA3OdLlGKsFFth9LmVREcXwj/K1zAzjY9QkAbR9I1nOac3NVhSDIzFipiYBkqQwfIEiZ7idpOnDMKldaO5ALut0SFwQWg2mCPoCe8aYVS1GocqjiCCggZui0dxv7nI9dRGTeWW0A8q4mnw/hsjEkdKwYLAgkt7k5Mel+caccP8eJ4tj9KlalSTuCvgwAN4I8T7xpHxHLAfEIbwySWWmwBoi0zacFqU9mVugkfLhV7cK0U6hpsPNaHiewax8rUIxiQ2286F5B30bBaHCV/ENM9eXYgtcSZMENiCfQQO3bWa5nxripbTrMgKEQphQUDC6cgEi7JnCD1GkwqsptQFIkDfpyPXJgmQNxPYDU15c7klmZZ7yV9OwE/lqqSeSbb0O+I+JEUTUorJEyOgwburG33E4XfJ1Ph+M6fHZSigSEkkycqpJyTBUn3I0mp8gTpDMDEGMtdEG0lzIG2w9R3OiOc8zFvhgmVHYTDHquPqSc47EDQqeEPKVsq4SoK58kLBVWk4gwY9yRuTHSfbTmpyqixJWmBIGz5nOy3SMEZgTruBpKlJDeFimtwaQwJClhHrd2G+l684XxM07SzQcwT2B8pBxbjIAxpcuTwOqRaOVeGfwa1WgbVW0MVAVWvVbRBADSe25GxjRtHjOLvS6pTrKHdjeAGF62gKVgAAkwCD5s7CIcBzmqyqKkEBmwysSEuaBME+WIPoNF8Vx9GkhckLALRcswDJ9CPup0c53V2DiifLvis3XPRuZqaKfCKEFvEYQshXiKt4DFhCNAmSzrg/iCgWsark1q1NVdWyacOR17AIQQRCdlA21huDrl1lkghQSFAtFwuVRGAYZcb+oG2i7ycdgekYx2kekj6a1UvKMqNK/OOF8G6+jd4Pif+HMSKd1xW3NXomy0n5QDoqtzfh0ZUWpTVvHpUSB0kPVuNNZAebgBgwPVhEHE0S5SfBDIFsi1fJdfaAdwGzjEjU25uyMSQabEgz4CAkiYMhJkAmO+ncfA6ZoK3xUrxVo03rfg1ygK2hmWpTUKXxAYoTBUyADOANA8fzlm8RQ1tNjWW2m5JZalFKSksemmVIdwEAyVMTMqK3MQ4l3ZvYloH+U4H1jUTXBiGBnsCM/T8tPkKifE8RcScATdHaTufc7Z/TQni5/p/fbXNxE9jGNhOM4jc/Uar4nCBgd+3udvpnEamyqA6wqVDauSPso+u/1jc6Z8Jy9aaxcsncswEn7/AJfYe5PnC8GVEN0nuBjsQCRJ6o3IMTmJ0dSoiNxHbBb/AEP9z6ax9WdLBpGPkS8z5klFvDeXJY3KpIgqEi64ENke825gbwo0KnEqWKgKwAuBhjB3AloIMxMYxOu12tWuMFJbZjFXKmMuVVjY4JBNMrkTBDG2QO0yuPWdMaab/wB7e0+g12u1HqxSZtB4KFrrw1RKhC2XiCZJUEN4ioFiTEEXEiCRAwRZyLiRxDOuRacDaUuC+8ESvruddrtUoqUHZOp4Da3BI7AoV8gDEA3AyY8wALQcGewzGAqWqIsMmZ9pIJWT98f015rtZJZr4LYA/EPwtWcFHglQIx3I/iXb3+51Zzk0+KCJb5XHUSZNw6RFsAHpaZJ28uddrtbQVpSMZ4dHj8TSpAsWFMEEBUS2VUmE6VjqIzOMKDIBJhw3xBXmaI8Gekm4M0AghR0wAD9TneMa7XaqMU4uTIj0aGnxPFcNw9Ok7Iq9QJIuceKzOC0G3PiEdM+pA2Ge4blpC2NatNWqSFWCoF9xuBnczhSYJE512u0NVXyU3gK8Y+KrC5WWmzKJBJkqTImOkqBv8x3nHr0ISnVUCyqHZPojBWn6FgB9Pue12pcfbYReaI8VIBMDyzvEwRGRMYnQ3/D2AAI8MtbVm64BVlmER39P4FExjXmu1EnxSotqy7heKvALCaZW8bwsbCO0Z29BB0RVqvRViJMqFBLSQ5+acZIO8H89drtNpXRMHZLkPFhBIRSSsMDPtdDCDgxn2GNaHgOZqS1wFwx1AEgEOwhgJKkI5IxntnXa7VepHjKi1mNnPwMozhpXqKrbHSZMNJMkbeh7xq7mPKwvDkM7K7AlZhlDgqFuEScEqYYeYxMTrtdqGuwXgScNQQ10osxpVKi3CBcGUByCO4MU2GTGMgYlrU4alQZQA9Wqw6QSBsQGOwA+Xudt99ea7WU4qLX0Wnao8456qqxsWmd8OQxjtKgiPuO2k6coV2aq7MzMZnvOJ3ONh67a7Xapza0TxQXT4BFwASTIgnzbz9fudMqHJqnZFQYi5sZEqMXdiPTXa7QlboGwteSwIaqRIEhVwfmEknImew9tZ34u5cEq8PZNrpVFQkgkorK1uwG1y7fPtjXa7V0o6IeRFxRPhkROC0zkxIT3OZYzJJmSZ00pKvhmyQSFYQTse2T77nXa7VdRfljWLQfyuoRTgEi1nE94LFz+V/66k3xCiyhuuBZSq7Ssk5bYe+THYa912lKFy2PlUbPKvE0Hta6wrDANSk+0le2fXU+I5dTxK05YwsoVJO+6H09Y12u1zttSotZBK/KhTAuUENUEZLEJYJAJiMqfz0NxPKEqEeExQgqe5VirgwQfdckEffXa7SXqy/griqJ8TxqqYrAU23BGQ2dxaPvkKd9+6vh+JqcUWai6UqakKL0uZsAyQVIWJjG/fYa7Xa6oxVKRk30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6388" name="AutoShape 4" descr="data:image/jpeg;base64,/9j/4AAQSkZJRgABAQAAAQABAAD/2wCEAAkGBhQSERUTExQWExUWGBgYGBgYFR0cGxcYGBwYHBgaGx0aHiceGB8kHRgcIC8hIycpLS0sGB8xNTAqNSYrLSkBCQoKDgwOGg8PGiwkHyQsLCwsLCwsLCosLCwsLCwsLCksLCwsLDQsLCwsLCwsLCwsLCwsLCwsLCwsLCwsLCwsLP/AABEIAJcBTQMBIgACEQEDEQH/xAAaAAACAwEBAAAAAAAAAAAAAAAEBQIDBgAB/8QAQxAAAgEDAgQEBAMGBAQGAgMAAQIRAxIhADEEBSJBEzJRYQZCcYEjkaEUUmJysfAzgsHhFaLR8UNTc5KywiSDB2Nk/8QAGQEAAwEBAQAAAAAAAAAAAAAAAAECAwQF/8QAJhEAAgICAgEEAQUAAAAAAAAAAAECESExEkFRAyJhcTITgaHR8P/aAAwDAQACEQMRAD8AEovXrMbGq2rBKeL0kkC4m49QMYUGVB9TOl/GtUXikuMMGpjEQCuCR6jvBmZPtozgqtSQL6hEDdmBtPYEHGxMidtB1nFXiEZAw8MwwdrpKVDcbhMyIA7415Sk2zppDHjeZu9I0ZLJUVqYdgZIYQZkE9IxhjOJOdKecu9NeHfzCmQhuVRdTVEuBIUFoFIb3ERpu/MES1EoUzUPVKmCgnpYkzbnbcm041HnjftFIqR5WFTAJwAwYTPdWP5e+kpU0U1aYDzPiIgEutzWMUi4rB8k4nbcd8ab8O6Ulsp00fvcqkoLgCDacuckEsTkd9Z9uMJeSQqqFAMyGAW1gw9xkz6z20QlQedCLhJF2VMzgn0kz1TlQZ1nlbKTTPKiGuziSWVmFxHSSfUGJxtbBHbG5nCcIqUol2cgKQHMO1pY5JHQLTiJ7++rqfH/ALNUaoZJNJiBC3B+mwlV6ZaYkAAgDVdSlLrFQ3r1KTJ3GTY8TMwQsRsTou6XQUXCjSQ4FrEzbszGOrOxAGTuMzB0u47iXHS9NmpksJDBhY0YYATPSsmPWDtBz8V0v4lMt0kqaRLAuYALDzrvM9QhdL+E5lchchiq3Ak4DEBoUNvJjYZHeNPP2LARwFcCWpGRcAZyDEFZ3IMYmT+miaXGJBDC3aCOpQ8Fd1OJj2M995WVlYsKsFCcDBTAtgx6QJI3MjcgzPlQV5YkozTbcYO5kKdiC2c7yMal+n2NTWhrWFylHLC5YBEAzEggmFcAAmBYdx2kk8XwSuxNxVz2qyAwA7SLhGQdxiZzpBxlCrSuM3KZkHpdbsRBEPsB+mjqHPabqFYkMQALx7CJj75G30nRykl5CltFPMOVVFFw6CJIJ6ljvB9MLjIkDGhuUchv66ubWPQSCZ9XM7mZg/cad8NzMOsUyHmPw2IyGgR1fXvP103WowosCgZhDTOFcKwAIzgkrJB9TncuPrJYePvZLj2LPENPKtVpg/ukqNsXTNOPU5MDbUwlR0RnMh181oUkN6xk+XYflph4yMxHhlOpgCpB+a0AwR1Qyk4iSdgufaV1i1KdTD1AtoJBQMFZCPmODBuAn2GqxWxWwP8AZjeVS54IEqrNmBOVkTdjH01YeEqTLU6oBUqD+z1Gsb5WtAF4kQcidX8ZzFlLhnZzT8cW+IQCaKLU+UEwQ8eo950NxPMRTDEgwvjfMylvCWm29nTh4x+4ImSAVWkFkaHA1ahZA9NiLRd4D8PAjMLUclie8ARn7EjgxRV3qEpTQQ0QxqswNgUDzMT1XdgsiNx5U5jTDAMXYguB1zHhutMnzAjNQH2k99XHwqigNsJtlipyanqY/wDCcQRsh3A1TzkV1gRco4f9mjx+Io+IsFQaixADLdbVeT53G0dR9Bp1W4hmUrCCQJIBBKnMQScHGRGO+dXNTZBiHKbFqNNqigehdSTn0OPQaF4firzcpLqxLMxOW9Wn5iSd/YDtonK8jSI8ZUFBZWBWcHwyRPhqIvrEHHTMCd2gbBoo4Tl4prB6XIJ6m6qaQWZnO4dl6mJyA3qY1MUD471GdHJIgECbgDYCvlCUxkLOTk7tpB8RVajsUCVOrLm1jfMMAWAIaT1MZ3gRjU1ZQs5zzPx6kr/hLIpiNxP+IewJAGBsIyY1Dg+AaqQFxkepmCCfaJgfUgesTocsdqi07WVjvKlcEZOcCP0EzrZ8u5ZRogrVNp8wZWABpwQqhWBIIhj73n3i3KtEhdHi34lqltCjShgbgmWZmZmHUhg5WTJkNiNR5zxFUUoqMGCm4rIHTFkyoySzBVWP3ozqNHltOqzulTCkjqWOlQwuuPYindj17apXlFVuvFQKWKAVFjpLLd1NOwLTsAZHfSbkxKhBwS1LyK1ZScLsEtIm5mAPbsIJJOe2mXBVuHYhSnEI5mArC4xMnqAGw+X1nRlAU1VUFVeI7XCkxBckyBd1MS07AmNHv8LGQTTpqu96OGA9CoGbpOIA331OWyrSQr434ioA1KLK1auvi0lqkLczin+GGnqgOQFPsDJjGV4mHdGnprAQQItNQhlGDsZY529DjRXD8xpnjpqFPDas9a9pm1xUADMAcmEBeM59RHnxfwlLheJoPTIFIgVCqtKqEBHSdshLwAAOrG+tktpGdnvGcudwlihiAdmUHqCRF5HodidhpXV5LWp9NRCoGILlCfXy4JIQEMZAI2I1qP2Go1qmm4ARGJAmS67YlTFu/udA815n4j+D1D9mK0yGOA34iyB8pNoG2yDURk6NGhK3CKqF2ChlACgm9WC7ztkhpntAAHrLmlEJXsVVKqVElQWjGZPUIugARn10Rzfhh4ajJl0XHq2P1A0Jzw28TUfdiu0lcKqOSCAQQQpEHsTprNfuJviiPCiqKpMKUBaAFWRGQQ0Xn3kmQ3poBaFMKVgm4bz/AJh7HfY+mmPLFsrVV3ipOR69O3aCmhl4Yow+Yq4AUrIm6Mg+YR29tNYYN2rNPy34aq8TSp1kWoUdVa6QFEjqWWcBrTIJjQ3AcOsEeItIYjFaG7Y8NW2gbxuNC8uhqdjAL4fSARItjB+5JOMadjiqEAeFVOB5uJ/WFTAPuP8AXWbdFLIlFYNKKtzZwCQFGReYMKAdoMnsM6KpUvCCUqYDNbMsYx3qNAJAkY9TAGquE4dxVWGVgwfCUAhMQSSBMkSMY8xONFpTCloJBa24N1TbdGHkjftGobWhoq5dTsSSC7kSzLm99jnEqRtjG0d9E8u5qK1Zw1M07QmCLSVYMrGCAYkeg3G2vanFKilqgQoqzi5TAGIIJHb906J4ThfNVrAKAiliMlQDhGMdi5mJy3bfQqbbYPRneFodYVphPMs7qptIzsT3P07Y0yrKrqVQSwuWSoUU2gek3bzC4/IjUeJCVOIZ6WEcu5kYCtAfpB2zdG/5E6voIAotUKo6VhpJMxkTDMT3/wBNaPKJigOpwjIgJIqZGAucRBja0WgSIjaDGjanMlIVRFpIZoPVdsFn5YBJGNyT6QY3AUqRLeKGaB4jeIGKjzWKsxILFRAA6cnSvm4RDdVptTDi4MMWSW6LoAchQGO/miPVShyY06D24lQLklv4fK6g94yrSJW5fXOo0CzlWK3U4YorE3s1S0hwoBCwAYGSfEY99JjXVSvhP4ow0gQyzDKCRgkoZkCADkTjR3B83CUAq5IUoFZuoAsSM/N0i0x65iDqHFpaC0dzbmEOKdMguLGORdJJhQF7iIJ7FlAkxAvDqplVDCBk23pkkAsJBDGJEZEHfbRIUcRWp00HhouRaZmotNpVXjGA8CYwJzGrKJ8KpUamWDXQTJIsEgGD2GYb1gzoxFfIq5MHRnemaUgoGVcm8gAhiUMg7ARdaQcdtU1OEMhXYMC1OZkCFeSzBM0+l2JlYJzOw0avA0/CqFZWsoU9PdWNqsAPfzEgzoV+Fckll/EjfAWopmm5DHpFsKftnbTU3dA4LZpjyZGt8yYwbV/DMdLq6z5T1RaJiO+oLwvEWsErJUU73r1IGENmkSRa4BC2npaSRB0k4bmleioPUl0iGYEB5EAkGMg+YTkbaaUfiVG/xlUqCBJGxJRlz8sq0gGJuHadS7ayrHa6ZKl+0khXpgM5DEFWhLYJ7AHAznuc7aKocbSaiGICOAhhhDDKY+mxjtqKc1Q02UBkmm3TJK7EG0bEwZA3OIE6lRqI7Kogl65pqIFxWGIIAhgrBSQc/fWLgrwqNLZdx3M3R6hHEqtOWtXxmnNEIvTSUkkViDuSIkZwFjc8IELxcMskm/iBE0rFDGOnrBO2NxmdFJwFGqtMwAXLgH/0ywxIk+UznsYmNCD4XkBqFSyZgRE2yNirr2O/r2JjW6mmZOJe3OGcsy1qNVeuwF0YHNE0wfFT1VzvjG+I84viEVXWpTakpFUBlEqVI48AxJVuio7+YSaqye2geI+HK2SAGYx1QGwoiITABjO2lv7NWphgkUpDXLTJAecGVYkbA7zM5xtrGVENGqJqmsVQgo9SpBk/hk1XtG0qB1AHvYbekHWhpcmp+RXtJH/lyA0TggIDGenP2nWK5ZxZPEDpz5UJxdLVKjXAHoksxjY/wmNailzlxgoGixxAKgvIAhs/uQRk7dtDcdgkyyj8O01ELUa8m2WjJnOxJ6juY9saBqcmqKzNVhY8q3YCg4MgwSctPqQJ6cseH+IKdQyDubiAtwgnMFGYnIaCVEkCYgnVPiLxVTiLajWK9OYXs4cQQ0fuxnMRG+jjGWgtrYHxZApgDLjrJnpDFSKdIH2uucj2icaU1EqPxaNXKrSsZS6kC1qdOpVUPOQWZXiRG8HEad0eSItxap1AmLabWoqlvDDH5DG4gZI9NDVeW1CpLKRTVp6iFuIDKKmOoC12IlgCGmM6WtrAWL/jB6VGiyKwZmWEEg22tTuYt/KWHvOoci4Anhk8a0EZN4woLQpaTgm5cTgk6nx/wtS8RA1XCMHh3AD3AlZuH72cvmJiDpm/KazJCglZLTSZWBMFVLFSfLJYCQJg/QdPCAM4bltUUgtGpNIZCo8quSZW4MFMyQcEaW8Vwb0UtuqU1OItlTE5IVl/e/p66p/Y6lMnK3D9+laffqGfTc7ye+pUqrs6+KH8NQ13g1iwzkQtVjOfphfUgaF9gZU/CBBU+MoiRlKiEIZwDBUYMTOMmdT+IuWO9MBFV0ppVDFWQwhAYkAGRETt2+ut0icPHTxRpk9q1Fl39SBbPvqmpSCEKkVnM2vTYQQcM0zkySsDaG0cmnY8aMb8DM3EK9yq/hrStUkBMtVQpM9PlDAROD66Lf4crHiOIe2wVqhqC7piXchZzJioBtsNQ5y3g8WalUlkdSZV+o+ElNSoJBCtekZOQMQZ0NX4qoaKBi91ymrawEkhgzYaMOV2PcQOwGst6sE8fQVzPlroeHVypJ4rh1hSSd2MHEHCnSTnbf8A5CgmAvhuTMSVphsYPb1jbV9PmlQ1eFWo96K5qCT+74sGTlskwY76I+IlQANClnUABjHWpUAzjEFft9dNUml/tg8qxTRpWVlA+ZWWIiGp2EYmciWE9jOxBJXMaJvaIFwU/nuffIOlFa1KysnZhcbrmnyG6TM5Odto1pOdcIyLSZ1ZGKssMpE22n5o/egn31UvyQL8RZwc9NRQUIB6YJUZMrv5ZHrOBnTGvz6oqqtJbYmYMSSZ2AX1iTO3bbS7hHhfLgGIxdLS32G4nAJH5W3E5FIEduqP676TSu2JXWBzS4HxS1VwEMYmYpUxJBM/O0k+sMFxkao5dzOpUZhSJWiGbeSYPbqwSd9pGpcXxq1KZp1BVRTk9LKD7yAQ3tdjPvoinTApgUxCRFwzGTEkbuf998aydSzX0aLBCnTRqgV7jSXeMk1BFgiDeAew2Nvpo+rw7GFpUqzZBhkIvbNs9IOM24IknE7L+a1hSpimptqm043pIDOfRmgf5SdCcNRrVjL1qgQiSSxJYTuAMHqAgtAkzProokuRfzXjEm1DLKDJ/iO494E+vc6lwlGp4JSSkrUp7EOjEK9NgYx0E4JzE7jTLlnLhTQmmAoG9U+YkLkhuxMSVpgD31bx5oKrC4loJVptuZGVwF3EMD5icz9YeEqFYBVWt4tOfDNNmYs5IlSoep6yISm2SCATk6YremRemxkTB77jpM5799AcDUaqLiJdQ1Mw3mUutQNazXfKoIEiZj00R4RU5uQ+8qf105eCTqlCnVMvSo1c+Y01J/8AeoD7drtDv8PUG+WpTMfJXJAP0qq89xuNHCo3c3Y+YBv6gnb31LxP4RPszgZicEspOPTE++kpMYqTkTowalXgqVKipSODmcoSIgjNuQWECBr3huE4pDDUqXEKWLfh1FDAm2YuKMDg+Ubd86c3J2Z1P8SqwAn1plW2/h7TrggaMoT2DOFYTuLalvoNidJ09oE60JqtqG50q04yVq02Q4EEXlQPfYj1OreJqS1Ipeyil4ZMqWWo7s1qQSWtBU+YkAH7M+J8Wkk9dFZUXQ0SzKo2wT1CBOT9dJ0cEiCbjESSrdQU947VFnPzZ0KK6Q+V7AnVWMmoox5HUyYNuCcGZbBmPWRk7g+VWMrqzPYwcU3qBgppm4QxAIMjvv39p8ZyxittRSVK2iJYACDaGHlgicRt3jUOF4AsTa7dyRbfGCZt/oPbS442Ax5hWWvWJNJhai3C1SAFBYsZERB37iNA1uGSIUwSAQsMpAbINhkGRLACJAb0Op8PQ4ik0qgLEgnw3WQVm2UeHLAMRkdziNy15yywtRLCRavio1MTBglvLMYvPbHbUuDsalgoHBvTsKM6lD0w215tYhStoDbHEas4I1kakqdZUuEpukSXlmlwRMdTCdp7wBphx3G+Kn+ED1XSZZCAOnaBhoP5Az2EPGU6c1FFRCtzqC16TaSAZE+foEQAr7SuR2OyxOZshprVU9Ja5u7eaMNlSCf3thgmdXNzymVQMRMuWDCIH4hWSZAuhcTu4HYjQHH16svUDMGIJtUqyZGQUIJ7HJE9M6jX+H2aQ0MDIlRbIIjaQMicalKLG20D8cQqFiqk1FlUA6fDqCZb/IYz7/XXg+JGDSYJO8KCPbAA6jAHTntGiuJ5i6hg6Rg9QJUSACDZGBMQAdteVKvD1CSaTYB2WYYDOxJI/PGmxWVH4mmmLkRyPDId6Z8qsWQEkE4IkGR64nTr4W4gEVq5psBUZAAgkjwWrI4iek9QHqQD66QnlnDuVAYozAyLvKcQCpmMFu/ykDTX4YqmlSaiJdPE8SS8GWqA1AxJjJTudzB0KcUFNjnieMcMGQVzRIXFhIQg8UalykGOlEnBElCJkaZcHFq22hiAWGUIvLbWQRkxPb6aA/bCpJIqDyySkwAKYYArgsCW2mcnIGqKdVHq3BE8Q5VxhyQvmk9R/Ma1fqGfEAavdVY00LUyyGY2UjhUaBuACa7ZPy+41RT4qmbbkKM1oyvzN4OJBaIatH+Rv3SdW8O58QWqRDlZujZqd1oOD0qwAG4gZnRlPiCVW4OOgDqW4GoLASTB6SS2ZAn01mp30W4lfA8yugU+IcTbA8Q/MKBAtY//AOmmNt220S9Zytx8Oopz1UhMEA7qFOzA799Dp4bWmKRYbkYtZZe3B3BpKR/KD2GoUeXopQor0zPSA2B4bUsHbH/41MATkJHcy+URcWW1Kix1UoHrTqNP5OHH2PpruX1oq+IykWhgoI9FLID6xv7knVfDAhUtqMV6VW8SWAFFCOqeqFP+asxzjQr1IQLuQpWT817MxOT3mAfRCNHKIUxPzymG8NpqKrGpRIp+Z0am9QLBgrL0lugjBOgeZ8aqUqlwo+ILCpVQDclSk0jpyvS+e/hk6F+MOadS0gTCsrMQRNrJCnH7wq3T/EfrrM/tZmTglSdpAGRgmQwHWuMYjfWqi2kRKaTY14TiiTT6myUUicGdhA2GRjadMfiNJ4VWjqUgfZgV7b9SppMnD9IYkgypB9Nm/OPf19NHcVzBmoOj7kE42lSrgeswM/XTpclQ08NDHh+G4ZybaQaApySbRHTk3bCB9tN+dcChpuSKhZQWLllZQwCAqAVBW9iDAJ2JO2hvhrhzR4QNJU1lDEzkU8LTHuSrFxj/AMQADTHjkBWoGEHw+IESMK1QgEz87WqN8S+J2lLJTZkqwW1+85mdjgT7wAYHq06pegcBiUhVXafLgzCmDjbfOdXmiSIJiRGNNq3HUHNzYY5MyDkncggN9dF9AmFU6TAKqZd5C+pOxbp9D3Hce2lD8YFqhaHUStrk7O0hpzkQZ6vSDg4DPmfHrRUosmo4ySIsp9kW7cRknYlhEW6TcnudyqYLqVmAYZvISCDdLDaDufqFBCbthnK+VnzVJgbCRLvAJJIwFGbvdSPWG1fijw9IuEDlxCIFCk+YyxjbqJAiQE6YjUODoOXuNxVrGtItCqqLCqT5RIu/rmdJebcc9RyGBJU52HUsyMYIEsANiD3nTTtg10H8fz13YgEPaSFYjAADqCqbA2sIJzKg6XMSxkySe5yT6b/9tR4el6x/f9NFqvbTwgooWiO8fkNGcLxLp5HdfYOYj+U9P6a8Uflqxh/cf740XY6CafNH7im4/ipgH/3Jbq+nzdD5qTL/ACVARP8ALUEj6XaWj+/+mNSFSRGPrqQoaDjKRH+Lb/6iMkR/EtyfedX06JYdFrj+B1f9FM/mBpIg1F6SncA/UCf1/vfQFDWsPDKixQzVEkPTkWAguzLGYXIkTk+mh6nGpaPEpovSSxo1PRXZvwi5FotX5R5T7aqp8wqoIWo49ixK9+zSv5Dvq1OeVPmFOp/MsGD2lYG4HbsMapYJaOq8Pw4I6yskz0WqpAqnP4kZmqJG1rYI0QaxFOotKoHNQMqqSRDEqSDeq7BlAWZZpXcHUF5tSPmp1E7zTZSDgjKkLIhj67n11a9Th3KkVQM3EVadpJW5k6lFuHa6DuTJMjQ6YqYUeFAhUNMrAAVXCwAIHQ5DAQAIExI7Z1ZZUp7h0A9iF9btgDj0Mb4765OHYjph1z5HVx+Ssf6flqCJYcShBJxKETP7sdjE9xqGMgaSNkIhMjIABgkSQydW2R6wNt9SNP3Yf5p/+YY/rq16zHzENvBZEYiZEglQ059fz1K5Tuke4Zl29mvEd+2gdsErJUKkCqSMjrBI7g46o/Ieu0aIpcZUUktTV5Kza8bCPKwnIA79hrwneC0TvAP1mwmIOIjtsNte4kdaEnpHUQc5MhgI8v0x75VIdltTnqKySKlJeq7xKbdJ7QQLSJnv6aopcXQqqD+G5NS2FhmE4BxmJAE++cakZUYuT7Fc/TYnVdWglTzor+5VT+u/3nRV5QWS4jgaP4hJs8IrdJYAA5EyDI3I/TQB4p6dQmmCttpVXWBAJKs5YEqXYGB6CdydWcRydHUqrVaQ2hKzWkYPke8b9jGxxnLlOauN3UziGUidyR0NGRdiwjvGDIkgsSnnVQGiooVILDxjT6wQKSiOg3x4ijsDaxjc6RUfjiqUrM7K5tIQOoJlIkGAJJByTmQR21rXrqw66K3EQHTw2IOIIH4RwZiQ2wmZgIud8vptTWnLhAQ0VFO4kQ1wWSWYNIJGFGe1Ku0J30KfibmzCvWpp2qU3pgCbmWpPad18MZ/cHcwdHw/xDQAuLGlAwCCIPQAwAwcqwnMZnfSClyqEADKx6RAIBaBBJHz/vWz1ERBNupcR8PVaiEBHpoJgtSmSVUgkRcohwSwnqnOw0OMWJOVmkTn1FgpZwQUM+Isi4KzEEkHAiMRtAOjWrpF6sFDsOtahAAmoJLZ2AJJx5iTIzrFnl7wDC3xBCnpg7gRLx+ROJ76G43h3hhJW8dxDOqlv8Q7qI6em6LmONtSop9jcmto3dPjUgWVCAshFKBsq9K7C5nKTJ2Zu4MLOfV/Bolwy3FGIKndpuOMkGO3aTOsfyzjqg/EEFZrEXNIUVGWQAOqSZERJH5hn8Qc8NajTpsthRTOZJAhTAgXD10/0/cJTtGa4jiS9UQY8QIFM7AOFTY7qpxJHlONRrcQGpCQFJYsB756jPclJgQNtp1ZR5Xa8mowaVIEQcGFNzYAF0BhIwDmYNR4AyuSyQqkmJsQDtJ2CgewYYHbpujHLDfw6Sr1i0XSIDM4LKQsbYME/YTA1Pk3KvFq06BYtexvM/KM1iJxNkjG5K7zr3huFBJMCVMgwOyrGe0mW+w1qfhPhVC1ahIunwhtICBHqe+WdBP/APXHrrNukaJDYmXOApHhjaFW6qq2gDY2i1RmMbYkPjaP4FZjIQrUAMz+I3FOTA7khZu7CpHY6LUYVTJN3CdBGVurH8SQZZjE7YKDJg6T8RxBarewUikGMAAAhHhFERF9Rln1AffUqqG9isVI2mD/AH9dLeOW5pA/Ptt7fp/10dxFYkknJJMn1J39tDVuMAMf0/pn+8j7CVuimNG5D4dG8XQCBBG8mCR7A+vr9ddwfH+GpQgGSxBJKlZQx1KD86gHGQ+IjRK8TTMeNTqLkAy1ynPYsCQNogk7+2l3E8MCxtJKySuc2ybZ94jQpPsTXg0HCclPEcMpp1Ip16XlZcKpUhxMEIQbuoGLoxsNBcR8N1r2MSxibYbML2wQSIMDeZ76o5Xxz0LQpa1SDbgrIqXMR3Umm1RZ9SpxB034X4tqAgVFWpIVWMlcGoyMQuw/DZHI2xUHpq38E5ElThqi7gfqp/JsH89RNQjdSv2n9RrWcF8V0KoQGfkDSog3F6WyzEVEAgkAB1IOdXLS4WsHKW7XLBK3BkuEhZbs0yLuloBjUtMakjH0+InYjV1xPv8A369tabifhGkxFj+aYuAIIGYmbpicZiDMaXVfhKoJKwQN4eNsk9YggTuDH5HUlWhb4X9z/wBNeGZM/wDf+41ZX4N6eGBU/wAYKz9CJGo3kbggeu4/TTQz2z6GO311ELqxKgO2f79ddv20AUVhAHcyMfUgR6/l7aO5rwK0SM3hgxuGdi7Db1o2VPz9NDfs4wY2g/lkfkRox+YFmVmRYUQFQlACfMRAPmHSQcQI20WICpUCWAEdRAAkZPaPc7fl665VBAOCNMRUo3I0OpFsSgbyksOpGn0E2YAEAatp8Dwy0WAqIKgLHzTZT8wb8QK5tURZtosBSKXsPr/efvotONqrEVG+hNwE+zyBqH7EywWwCjv1KUgLcVBYgreVWbQTvH1gUMTaYgmRDCA1u4kZI39xouwDE5swENTpsPYFD+ayP+XVq81pk5Wov2Vx+hU/odL+GpO7lVAP3iPQn0++o3jffSChynFIdqiz7yn184A/XRA4diCQrMP4eof8pOkA/sfX21WxiI6TPbGfqNOgHq1LSIxM7G0+uwg+u4110dhgAAsqkkbwWgNvO7H176TPzarA/EL2kGHCuMduoExHvomlzjaaSxjKMydpgSWXb20qAPDjIjaNiwzucvcCIIEA4/QczjcT9LZMyIgq20XYgfpBoHM6JnNVJ2lFcfmhmM+mrqZRz0VKTH+cKfuHCn+ulQjj3gq2+xBn7YbPpGojpwZXt1SJ7kGd/wDtq2pwz7lWjAkiV+oOR339h966ZjymB3tJGfsbdvacaQFVThUbzKjDMkgTJiMgA+smZwPfVnCKaf8AhM1OdwrYJxuHDTsN/TXjDM95z0jsDuRaYzrmIjMiTAhu+cAON9++gYS3MHYC4UqoMGKtHP3Ik7EfKDjI30p5twxrf+EoUAC2nVETgubWiZIwLcAemjo/igZHUDsDiCsj1MHXgpyREMT0iHUk7tEAz2JyPlOnyELeX8loLSphnSm4HUKtNlN0kz4gW1smZx6D00FW+HRXrfs9FkZIJcCp5npsgIQkSAWONsLMjJ0+YlBuaZiBcCsE4EgkTkjGva1FXBuVX92Uf1EH076d9jEdb4PqUgbqVRZBALKdmBDBnTzYtEgjy950r43hVAbN2DIUBdos2/igR2DMJyNbWjxDoeipVT3FUmcnBvuB/wB986q5txFavT8Oo6OJBF1GDIncoTgyNgBIGi/kVLwZTlqhKbPEnxHAEeZlYIBtnKemwOm3/wDH9OeFcKni/jvILWkgIvV5xu24E+Y6A53wdcU0WhRkKG/w2ui4mTbIeYY5g5ZvUaI+AuJTwnouGVv2jyiAQHRBBDD3I9R+WtUrV/JMnWB7xIaijlA1IhKCqPmDeJXaohM5bqBPpcdZviWtRR/5kP8A/rBK0h9+t/8AOunHF8MKrcPTSo1tSnShjAPh2sxqNGAy05YkDDY0o4ziBUdni0HyjHSg6UX7KBqegWwGtVxg6WvRFSo2bYC74nceo9BprxNiL6YjH9+mpcPytmRXRcsoLAmIByowfQz23jSeFkpZZq+JWhS4eszdJKVKfV1BXyAFjJM79+ntmcxw/DgKWqGPUyAATvJ+uI/31bw3BpXrVuIW1bqpKK0DJUEM3ae+TuT6aIQorDxQVQTBvAY1B8wDKblUE5wJOoWMIfyypuFYAQwP8wBG0iGWfz0NWDWm5QBMEgyPsRjO4mNWcVxSrU6SGIgiaZJzkEggCYk25gTM94DirusMQVIBIIFoIuMKq+kTGD32jTVsTaPeD4BnEqbQNjJifaB29dSbl1VWDhZKFSCpB8pYqYnPnbEfM3qdGcla1Ho2AhG6WDbB1VguOkld4j5o+hPEMygKVDFgComLp9RBx6me4xpObTwNRTQHwXFcRTVSPEtWyO/SisgncpKnJgE2IZxkih8XVVwxSpcFklbSYp2FgcgMSEbAgQwgyIMWs24NmIIABtkGc5BOfQfT0Xcw5KE8NFW0saSzJwHqWZG05X0ywnTj6luhSjQ04T4t8RGAS4wWZSsi6xY6wubnQksyeWo0RaNEVBwVV4VxQYkhcxd1qim0yvVehCyDlsdJIGHLTREGm1IHOV3PuT32nUKjKcNYw9D+XeRo52HE94r4eqAXLa4J3EK05xBOWxtnbSqqjoYbGdmFp+3bRJ4cXAUQ9NomabEWgMzTbBS2XY7buTplS4lwBdVJ2Qkm6YG5CrbO7EhR9sDRyRST7En7UdyCPtI+0atSup7g/fOmivSIAdROOorYT6/4ZCqf8rCdQbltN9i207o8fwwbH+4UxoEBjP8ATXpUGAcxn1g9sasfkZzY64xHiWNvGRVCznG+e0yJq4jg61OblZf5kI/5hIOgZ6tQp5GZJ/dYrM+ykA/fXn7S8ySGODLKJxEZWCcgH7aH8YjdZ91IMf669FZe+PSRH67aMgE/tILFnS6ZkCq4Em4HpYEEdZxIGq/w4ACsvVLOekhQBgBCQSx3MYztI1ykHI/T/bUlA3/vG2gQTwfLKbLVYVCXgeGiw8zOTbBWOkmewMaCflbmpTViDLIDabYDtb80Z9txPuNe1EB3z+uf9NepUZR0s6j0uJH5MSPtGjoZHmXDGm7qFNqlVBKtblVMS23miDnVfDLNBlnqWsMAdvDYD+urf+KMDDQ28yIBkRLRCkjsSDBzuBoinx9LwjRalALK5a1XNwAmOpCqkiYFze+lJWCF5/uNeFex+mY/10clGiScjIgKKrU+ozk+OpXG4ht1zIMaoHAVJTYKzAMxHSgx1Fw1v5kdp1VisroOU8jNT/kJX9AROiF51V+YrU/npqT9mWG/XXnAcnq1qhRAOlbjHWfkxANwMOp2gd9DVwUZlZSpUkSQQCQSMSBIJBgjcQe+nQDIc4HzUivqUqH/AONQMP11dT4+kZioy+zUz/Wnd+cDSxeEqeGtVlhG2ad5mIzObTB9p1WY0qCh8ih/IyVP5aizgyOkw32g7ZxruJosAQwK4IF6SAexhsGDBicxrPsk+b9c4/LV/DcW6Ypu6D2Ywf8ALt+nfSoKHlKqw8rMB6BiR+Ulf01BGwJVCfcZkwSAyFTv7dtALzmp81lSf3qYn81t1bT5wp81Nh62PP6Ov/20UAWtRTGGAkgw87YwHUHcd2959fQgjzjb5kZQfXIvUDfv+ehhzCkdnt/nVl/5luX230VS4ctJSx/WxlJ7bgEMTAHY6VCKmpG26AyDuIKiMRK+T6GND1IeC0OMFZyexBDTIyMHYYxq2SGLAsrjuCVZfaRBA7Z/XVRqBib8MZNwAAnGGVVyMHqUSJMq2kMH47mVZaRpqV8EoE8i30xFp64m0jBYYGAQukNZ8/fWgYwc742z9I3kZJBzIPcHSvjeGAMjYyIEeaCYH1AJ9oI7aafQULK1LxXp089bqpjeG3/S7WorO1OLhBYXDMY2G0+n20n4akEdHtDFDIB2JKsufsxjbIHpo+pz6lAmj74ZTJ7nqA9NElJ4Q4utgFWgKakAlqrTaFIABzGNoEZn1j6K34/iJyoCtaMjpMTAgSST6f8AfRacNaSSQwMmbffAMzIicg9+06G4liYpsUYrUvMTJPYEHCgAjafqdaRaMm2wnheWVn6ummrDvUkrdmYEmZzBP+uieH+HSVZvEtnpvSnKhukvJJGfowgGNsaFHMkV4BgxKq6jcSJEghmjt36RMzp5wnxM6FGBJUqDvYGWSO4zaskwo7aM+QVeCzlnB+FTFNYYZwUBBZvMQDNsnaDoTi6DGr4ku8GIYY6DFogCAIjuMd860dDn1JgKhVA6BXYGBUX2IgGZiDEd9ZWjU8Ws9aJLVGKhMAkmbRGCAScncn6nUcXfJlqV4Q75dxKjqqdpNtvcbCATJntjSyrWXiKjNUUXqylQSQyhSpQiCI6s4nI79yBx1EQQ7VT1DoUwAIjPzg5yvYTidVcbVS6jWEuUNrgyAQGELkeilY7dPfUpUU2PX+J+IBtDq7MQAGWGMmMOkHf2O2heJ4lqjFBSUPFxa0XQCAYuAJgss74I1Rx3NqlaotRBTphRCqALChMiZkypnIjuMTqk83qPxIuRRZTYEAmLWttcEiTlV2P9MJ8qoMDXlsUSlSoCGBYoowQIZWZoGxLQB3gnTDiON4evHjNUSBAItwCZMiI+8ffSZuLDHqS7AAtqZj/MIP6fXXtqYgsD6MhH/MlyR9xqVPGUU4jH/h1BifD4kD1DowIHqSs433A1UOQuwJp2Vv8A06it9MGG/TS9aVM1eHRnphnc9W4UeFUZZYQJ8RQpE99OOM4JqCeItRHJ6RbO8bsCSGEXfp7ausW0TYuq0qlLDB0G0VFMR/nEHUKnP3oAuuWCwFElZciDZNsAqCYAMKYInJafEXEEiKggThVEsO0yI/prNc04s1q473skgAAWDFRjAjIkkgDbERlr8sMT1kd8P8Q0avVVoVFDvCuygqotGZQRb4gKxvDBrhkLOg/BVSoSsUZjSUgmIaqpKrBuuIKspUbERO01cMS02EH2Btj2AIH/AE1KnyzrZmpgNECQmRuc7mSBj2Gj9WPf9BxZJvhMN1UXWqsBlKjpZSWgqyFg2VMgExGgqvJ6wyAzD1EODmMd+xH2zruZcJ4dMil+FUZqYQJi4hy6qQDaFDzU2iZ/eOrxxPGKGUV0qDrgOCMlrgT2a0jpBYC02kYEWmnpiyhaysDBAn7gj7HUHrH9w/lM/wDtxrRVPiBifxeClZYnwnDdNkpIzLX4uBXDAwYIPnD1eC4hrRdSYmkACrAhqmIOYNri0tAAlckEHRXgORkgxYwMkn9T76ZPw8KTdMR7GCQoIOcn0MYBOn3B/D9JgtRXWoSFw0mBUNoB8OCBerqXiMPMW4s4/lJ8Ip4BN7q5tqi4KuLkuycMcGR+JntodhyRlvz/AL7aqDQemVPqCQf0g6trcBUTDSD/ABIUMj32OorI3Wfobv8AfSKCqHHVVBCueosTIBksZY5E53Od9X0uZtgOgYCR0sy4PsWZRttAGl37QNpA+uD+R/6atBH+v+2l9gH8RxdBkP4bFlBZVbALDxCAGpkFSzPaTjHb17h+X0jUpgMHppaGYOLiApUuaeKksQptRsEnECNBQP79ff01U1MHcA99tMKLavBsqi4welSrKUJZiFAUGVYkt6jY+mjjyuzgqdWGNQ1WRoJZbQawEWiMeGDIJwxn2BQkRBODI6jAPrBJAMTohOaVFI8rR2Ij/wCJH5wdCsAOmJVjta6rE561qPkb/J+uuUf3OmX/ABkERUp3Zk4DjYgTeI2P66pY8OygAhYkCbqcAknsLTkjftOe2kABQFykycEA42umJnYyCPt+fNSB+vrH+vbTvl3ADweIGyM9Zi16dKUlRFaZzFRWYfvLUUicgIjUxk5O+f0jtqhWFf8AFXAip+Ko2yL128rkH6Q0gjGh6VQlhY1156O1xJA74DTgjEH11S7j7at+EVJrVOkOEQysZmpKBhKx5QdyMlD2On0IIeu4ALKbQPMASAs52kRJn7v668qVQyN3FpO/dOr/AOrD760NbhTUMIQSY3Fsk7yRsTJEgkYXGlfNWpMvEWql4QdyXVGsAJM/N7/T0mOwsRlge577R+X9+uha9FGPUJ9wP79P11aaGe3vq4cFj/fVIBWVIUP4cjyio5JMSY6mz+RAJnRCipT6npyhxagBJY4CG2Spz3zgfTWoqFFGwYEBbQMEmQU7BjGTBIAGdo0Hw9K12ZICwCqyTaSBfB9CRjtk9tTzYcDuS8lqlldlHiQ0osBgCe7+UGBEfxkTuNH0uDSoFe2FTq8V1FwYiDYM2+gA9icxB/G81oUUUrUEnIQZa2AQWOymcSYjsB3UcbWqvRC3rAw4WZI3BPd/TsMTpS8ggD4h4unVsQQEQsRGSSY3O5OCfTPcbDcKHKUqUBVClLroJDXEXZ2MhCwEkEySNzOA4JfEKyT0lp7sARIx5d+0k/rputIDCgL9AJ/Pc/UnTcuOB1eSt+DVRCgKPlIUYjsR7DBH0I3GgbLRhVVc3hpOMeU9xH+n2K4iqVYSJUiFgCJEmD/F3BMkgEdte1KAqKLYJI9iGH7sHsf0OstFbF3B20q1JyQ1G8XHeFPnB9iDP2BydyKNenUqmqC9R/8ACDMcgISVNpx2kH8o2NTqzEoyqEgKwJFyMJDAjbBA9O/poAVWoOoOJJsbtIwQ36AztM+urq/slM0VDhGdgBe5LYVW9BsQMxgn2k5A0TXt4eqVqiGRA9ocMeoArgd4u9pXvB17yjmYAR0Rb1gMWliGG5EsLZB3HqffQHM+GbieI8StarWqoWnm5FuKtcRC7t22HYidJRTWRuyPw1Vpnhqasy02CwykGLgSCQADIMSfefTTG9F61ZTERaCLvSDhonfA21Gly6ilNpssPyKQxcjMFz3k7gvHtoRqhtNxOQQTJUD3AG5xuxjG2k13Y0R57zCrW8KiCGdmuJgCAym0uR2Aub6RMyNQPJUpIxpu2QoNxEWhheRaAUBE/vRA99VrVNOvUrOjutVV6lQkpZIs6epQTa22cH5dW/8AElqGFenJ3UvDDtFrQfpjQ50CiRqUkYfiU1JG5AkiM7mG1JViLHqRnpZmK9oOeob4zG+vK1IlypULt03GCD36puPttq2lwJqRsTJgbMGIgkRtgxMjGNK+2MV1GavxQ8wTh9jJF1UiQexIQGf/AGg+bT2i5zGYtxvhg0RP8s/fQlB6fBJa1MFXcEKSCQ1mSGklQVRZE7wfqVR5XQrgNQDuVUM+AzJfIQ5AeTY05Ow1bXKONEaZeFBziP7/AC1DjFQo9NpdmW0K3y34Lz8tqywIjqC7wdD1OR8QqMymqi5AZ6bWi3di2Wpj39PXQ3ALZSvaLiJMScn3OY7AnsCcTiFGS7KwyvjQaRBRmIMAXEElg4ZR9Lgj/wA3ec6tTmte43VjMVGawsINaCSMEGGW5VPSpLQCpgA8vpPVZ6wVmVJiFLBTGSYGAAwP1Y+mmnLPhmu9FKwVT4gFSLxe9wBBA2iDgFpPpnWjm44QlFPYdw/xCVVmqC5B1vMtbTUBXgCCTNhCnGG2JBFPCcXQrBQ9Lrtp3FSJBZ7HAWmqtIX8S4C21pjpYaA4sEBaWVZyHqeqKvkT2Obz7lRrziKVyKMDMrdJhQCLR6TIP+UGMzpKfUgcO0OH+HKLtbTqsM1VhrSJouqVBDQ3SWEkSIgzkSJW+CKuSgDQYJUlc4PcWncbGMxuNC0uIropGXUgqQSHUqwhltcEBSMEemNFcP8AEdrh2psGupsTTZ1u8MWqGEstpWFYCJtWTKg6vDJyhbxPJ6yDqV1HqUkH/MvbQoLDcBv5T/1jWro/EKrTIWsARTZVFeiLTUuuQs1HZQpKQq9g2DIJgr8NWdgxpm6pbTuKgnpUgTbIytQxLTaSGggK+LDkYgVgPMGH1B1arDtH95/v6a1R+H6TUlqLdTBCk9QVQWtG1Rjb5hgmZwJMSBxHwmZEFGJ/eRgZid1BI23MScb6VPY+SEc/36/p7a4Joyp8P1U+WoP5Tf8AeDLdu+gaq1FMXLPowKn8jpDsq4gQexGD+Wot/ef66tAqetP6zqJ4VjMuo9hk+28f10wBa5VfQD6f6aZfB/GLw9epVq+KoamFAQkEsGBEw0CAM3Y13DfDTtlabuf3iuAYneAOxPc4xOnHDfCuGao0WAkooacLdBNpK4I2U7kCWFuixOi6pzhuKqFaVJmWCC9QgEXRBJpKpIGYBOkXOAqvUMeYBJO9osM7kDyKftEka1HF8VToGykFBUMGHVCG/h7rzO4V7rSpY42zdkeMYt3yQBsAdhJjZZgY7YGnTeWRgDukn/fbsfvqSnJmDnEDtA39TM/pqFPhrZG6+jehwRoapw15MZj6DHbcj07aE2slGj4lWpcHUOICggleqFK+X91ImQd4OhuB4q9QYgjcbwf9R6e2reP+IFa4QPDhlJLhTkQYHrDD10o4dhRKqMjYAiDJFxQg7T5lP1HprFKTTvY1LI34nhp61EtEMBu65x/MJx67bNIF4PibTBMgyVb1Hefvv/30wp1ARPYjEdx/10JzLhIuYDG7xkqf/M+keYdwQdlMkc+1lyVZR5WXwHFUDp2P8IOD9oJH3+mtTyzln7QehgF3PqBsYG05/wBdZvlVQufBYXYJ9bkCkmAd8fppj8L1jwXEOjFvB8OVgXGWtK0/MBcN5mABB31pGmuMujN3uJpOa/DAPB1gEVa3hvZazVOpepNwJY2xgDLY0q+CepXqg5wtsZB3uk4Ej03k6s5l8dHISV7dJyD/ABVGEKfamv8Am0h4jnbWVFX8NbA4UAgRGZ7sZwCZmRptroStbCOfNTSpVJAIZmaOxuALHHaSfrpPxnDLVAp0kESCTOQRsYHffvmTtOieW8GHW41LwT3EggdioMAfWT9NH8yrqiKiNLsVlQtiIu7FiSCRE5ETBg6zWGqKrtg3I6L8OBUqinU8MS6mSqJaRLHBYA2n13GZgQrc+8QlgQxf5iAWYnFouwoGwX5dDcZ8QFqD0ZDeKPCCKokuZGCALoiT7LHqdNeVfDyVaN9FKak9JZnuZKkC4HLGQewidVmrkgTXQvqo4YGZPYzJkdj2jUOZM4orURetXQsd+m4jsZySogaatyKo9IV1stAZwLssFuDDaBi4dXcZGk3/ABEVFAsFjSrhm2CgzjBK3KIwJIHprNe6mW3SCOE52zQQsEzJkAAjeMEx7/bRdLnXiKCy3bRgsD3Vl6WxEEQT9tZzhAEqWEEAFptBbYDBABEG2c4kA5xouiPLDbKPKIUmWwMCQBAxiAvprRxMuT0FUeZtSasB1CrAKvTZFpIrO6Wsx3yqAd9DcwqFgGbE+UK/SZEiCDmQJBxM9p0WajlYB8QDNpP6ZwZ9G0qpvcUtHhiGbKmzCpAIXyDBBYbE7HvS8g8FvF8UbVIBqFMksCpjPdszBI+hjOraDOalEVrqaMxm0yRIY5gTAZluAi0ScRijmXDNUBEFXORTuEOVn/DYYYEDb3nGnXKuCQJdearEQWckkges/Ty7LA3OdLlGKsFFth9LmVREcXwj/K1zAzjY9QkAbR9I1nOac3NVhSDIzFipiYBkqQwfIEiZ7idpOnDMKldaO5ALut0SFwQWg2mCPoCe8aYVS1GocqjiCCggZui0dxv7nI9dRGTeWW0A8q4mnw/hsjEkdKwYLAgkt7k5Mel+caccP8eJ4tj9KlalSTuCvgwAN4I8T7xpHxHLAfEIbwySWWmwBoi0zacFqU9mVugkfLhV7cK0U6hpsPNaHiewax8rUIxiQ2286F5B30bBaHCV/ENM9eXYgtcSZMENiCfQQO3bWa5nxripbTrMgKEQphQUDC6cgEi7JnCD1GkwqsptQFIkDfpyPXJgmQNxPYDU15c7klmZZ7yV9OwE/lqqSeSbb0O+I+JEUTUorJEyOgwburG33E4XfJ1Ph+M6fHZSigSEkkycqpJyTBUn3I0mp8gTpDMDEGMtdEG0lzIG2w9R3OiOc8zFvhgmVHYTDHquPqSc47EDQqeEPKVsq4SoK58kLBVWk4gwY9yRuTHSfbTmpyqixJWmBIGz5nOy3SMEZgTruBpKlJDeFimtwaQwJClhHrd2G+l684XxM07SzQcwT2B8pBxbjIAxpcuTwOqRaOVeGfwa1WgbVW0MVAVWvVbRBADSe25GxjRtHjOLvS6pTrKHdjeAGF62gKVgAAkwCD5s7CIcBzmqyqKkEBmwysSEuaBME+WIPoNF8Vx9GkhckLALRcswDJ9CPup0c53V2DiifLvis3XPRuZqaKfCKEFvEYQshXiKt4DFhCNAmSzrg/iCgWsark1q1NVdWyacOR17AIQQRCdlA21huDrl1lkghQSFAtFwuVRGAYZcb+oG2i7ycdgekYx2kekj6a1UvKMqNK/OOF8G6+jd4Pif+HMSKd1xW3NXomy0n5QDoqtzfh0ZUWpTVvHpUSB0kPVuNNZAebgBgwPVhEHE0S5SfBDIFsi1fJdfaAdwGzjEjU25uyMSQabEgz4CAkiYMhJkAmO+ncfA6ZoK3xUrxVo03rfg1ygK2hmWpTUKXxAYoTBUyADOANA8fzlm8RQ1tNjWW2m5JZalFKSksemmVIdwEAyVMTMqK3MQ4l3ZvYloH+U4H1jUTXBiGBnsCM/T8tPkKifE8RcScATdHaTufc7Z/TQni5/p/fbXNxE9jGNhOM4jc/Uar4nCBgd+3udvpnEamyqA6wqVDauSPso+u/1jc6Z8Jy9aaxcsncswEn7/AJfYe5PnC8GVEN0nuBjsQCRJ6o3IMTmJ0dSoiNxHbBb/AEP9z6ax9WdLBpGPkS8z5klFvDeXJY3KpIgqEi64ENke825gbwo0KnEqWKgKwAuBhjB3AloIMxMYxOu12tWuMFJbZjFXKmMuVVjY4JBNMrkTBDG2QO0yuPWdMaab/wB7e0+g12u1HqxSZtB4KFrrw1RKhC2XiCZJUEN4ioFiTEEXEiCRAwRZyLiRxDOuRacDaUuC+8ESvruddrtUoqUHZOp4Da3BI7AoV8gDEA3AyY8wALQcGewzGAqWqIsMmZ9pIJWT98f015rtZJZr4LYA/EPwtWcFHglQIx3I/iXb3+51Zzk0+KCJb5XHUSZNw6RFsAHpaZJ28uddrtbQVpSMZ4dHj8TSpAsWFMEEBUS2VUmE6VjqIzOMKDIBJhw3xBXmaI8Gekm4M0AghR0wAD9TneMa7XaqMU4uTIj0aGnxPFcNw9Ok7Iq9QJIuceKzOC0G3PiEdM+pA2Ge4blpC2NatNWqSFWCoF9xuBnczhSYJE512u0NVXyU3gK8Y+KrC5WWmzKJBJkqTImOkqBv8x3nHr0ISnVUCyqHZPojBWn6FgB9Pue12pcfbYReaI8VIBMDyzvEwRGRMYnQ3/D2AAI8MtbVm64BVlmER39P4FExjXmu1EnxSotqy7heKvALCaZW8bwsbCO0Z29BB0RVqvRViJMqFBLSQ5+acZIO8H89drtNpXRMHZLkPFhBIRSSsMDPtdDCDgxn2GNaHgOZqS1wFwx1AEgEOwhgJKkI5IxntnXa7VepHjKi1mNnPwMozhpXqKrbHSZMNJMkbeh7xq7mPKwvDkM7K7AlZhlDgqFuEScEqYYeYxMTrtdqGuwXgScNQQ10osxpVKi3CBcGUByCO4MU2GTGMgYlrU4alQZQA9Wqw6QSBsQGOwA+Xudt99ea7WU4qLX0Wnao8456qqxsWmd8OQxjtKgiPuO2k6coV2aq7MzMZnvOJ3ONh67a7Xapza0TxQXT4BFwASTIgnzbz9fudMqHJqnZFQYi5sZEqMXdiPTXa7QlboGwteSwIaqRIEhVwfmEknImew9tZ34u5cEq8PZNrpVFQkgkorK1uwG1y7fPtjXa7V0o6IeRFxRPhkROC0zkxIT3OZYzJJmSZ00pKvhmyQSFYQTse2T77nXa7VdRfljWLQfyuoRTgEi1nE94LFz+V/66k3xCiyhuuBZSq7Ssk5bYe+THYa912lKFy2PlUbPKvE0Hta6wrDANSk+0le2fXU+I5dTxK05YwsoVJO+6H09Y12u1zttSotZBK/KhTAuUENUEZLEJYJAJiMqfz0NxPKEqEeExQgqe5VirgwQfdckEffXa7SXqy/griqJ8TxqqYrAU23BGQ2dxaPvkKd9+6vh+JqcUWai6UqakKL0uZsAyQVIWJjG/fYa7Xa6oxVKRk30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16390" name="Picture 6" descr="http://www.vroma.org/images/mcmanus_images/circus_maximus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643050"/>
            <a:ext cx="3571900" cy="1621643"/>
          </a:xfrm>
          <a:prstGeom prst="rect">
            <a:avLst/>
          </a:prstGeom>
          <a:noFill/>
        </p:spPr>
      </p:pic>
      <p:pic>
        <p:nvPicPr>
          <p:cNvPr id="16392" name="Picture 8" descr="http://upload.wikimedia.org/wikipedia/commons/thumb/a/a3/Colosseum-2003-07-09.jpg/300px-Colosseum-2003-07-0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8926" y="4643446"/>
            <a:ext cx="2571768" cy="1928826"/>
          </a:xfrm>
          <a:prstGeom prst="rect">
            <a:avLst/>
          </a:prstGeom>
          <a:noFill/>
        </p:spPr>
      </p:pic>
      <p:pic>
        <p:nvPicPr>
          <p:cNvPr id="16394" name="Picture 10" descr="http://www.torilecke.com/img/mid/487/38.-vizvezetek--11-ilyen-latta-el-romat-vizzel-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57686" y="1428736"/>
            <a:ext cx="4381500" cy="2895601"/>
          </a:xfrm>
          <a:prstGeom prst="rect">
            <a:avLst/>
          </a:prstGeom>
          <a:noFill/>
        </p:spPr>
      </p:pic>
      <p:pic>
        <p:nvPicPr>
          <p:cNvPr id="16396" name="Picture 12" descr="http://upload.wikimedia.org/wikipedia/commons/thumb/1/12/RomeConstantine'sArch03.jpg/250px-RomeConstantine'sArch03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20" y="3862402"/>
            <a:ext cx="2381250" cy="1781176"/>
          </a:xfrm>
          <a:prstGeom prst="rect">
            <a:avLst/>
          </a:prstGeom>
          <a:noFill/>
        </p:spPr>
      </p:pic>
      <p:pic>
        <p:nvPicPr>
          <p:cNvPr id="16398" name="Picture 14" descr="http://upload.wikimedia.org/wikipedia/commons/thumb/9/90/Pantheon_rome_2005may.jpg/250px-Pantheon_rome_2005may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15008" y="4500570"/>
            <a:ext cx="2381250" cy="1790701"/>
          </a:xfrm>
          <a:prstGeom prst="rect">
            <a:avLst/>
          </a:prstGeom>
          <a:noFill/>
        </p:spPr>
      </p:pic>
      <p:sp>
        <p:nvSpPr>
          <p:cNvPr id="11" name="Téglalap 10"/>
          <p:cNvSpPr/>
          <p:nvPr/>
        </p:nvSpPr>
        <p:spPr>
          <a:xfrm>
            <a:off x="3286116" y="1571612"/>
            <a:ext cx="5245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Téglalap 11"/>
          <p:cNvSpPr/>
          <p:nvPr/>
        </p:nvSpPr>
        <p:spPr>
          <a:xfrm>
            <a:off x="8143900" y="1428736"/>
            <a:ext cx="6190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Téglalap 12"/>
          <p:cNvSpPr/>
          <p:nvPr/>
        </p:nvSpPr>
        <p:spPr>
          <a:xfrm>
            <a:off x="2428860" y="3500438"/>
            <a:ext cx="6174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Téglalap 13"/>
          <p:cNvSpPr/>
          <p:nvPr/>
        </p:nvSpPr>
        <p:spPr>
          <a:xfrm>
            <a:off x="4929190" y="4643446"/>
            <a:ext cx="6351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Téglalap 14"/>
          <p:cNvSpPr/>
          <p:nvPr/>
        </p:nvSpPr>
        <p:spPr>
          <a:xfrm>
            <a:off x="7929586" y="4572008"/>
            <a:ext cx="5998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11. A kereszténységhez kapcsolható ismeretek! Melyek ezek?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7500958" y="6215082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214282" y="6215082"/>
            <a:ext cx="62865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 smtClean="0"/>
              <a:t>Otthoni gyakorláshoz: </a:t>
            </a:r>
            <a:endParaRPr lang="hu-HU" b="1" dirty="0" smtClean="0">
              <a:hlinkClick r:id="rId3"/>
            </a:endParaRPr>
          </a:p>
          <a:p>
            <a:r>
              <a:rPr lang="hu-HU" dirty="0" smtClean="0">
                <a:hlinkClick r:id="rId3"/>
              </a:rPr>
              <a:t>http://www.tvt-pecs.sulinet.hu/quiz/tori/kereszteny.htm</a:t>
            </a:r>
            <a:endParaRPr lang="hu-HU" dirty="0"/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5318406"/>
              </p:ext>
            </p:extLst>
          </p:nvPr>
        </p:nvGraphicFramePr>
        <p:xfrm>
          <a:off x="642910" y="2000240"/>
          <a:ext cx="7572428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5661"/>
                <a:gridCol w="2336767"/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Megfogalmazás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Név</a:t>
                      </a:r>
                      <a:r>
                        <a:rPr lang="hu-HU" baseline="0" dirty="0" smtClean="0"/>
                        <a:t> / Fogalom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Az Isten</a:t>
                      </a:r>
                      <a:r>
                        <a:rPr lang="hu-HU" baseline="0" dirty="0" smtClean="0"/>
                        <a:t> fia, a megváltó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A Megváltó görögül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Római Birodalom helytartója, kivégezteti Jézust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Zsidók királya Krisztus születésekor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Krisztus</a:t>
                      </a:r>
                      <a:r>
                        <a:rPr lang="hu-HU" baseline="0" dirty="0" smtClean="0"/>
                        <a:t> keresztre feszítésének helyszíne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Jézus 12 tanítványa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A kínszenvedés útja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Róma első püspöke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A keresztény áldozatok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A keresztény egyház feje, Péter utódai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64" y="642918"/>
            <a:ext cx="8715436" cy="1066800"/>
          </a:xfrm>
        </p:spPr>
        <p:txBody>
          <a:bodyPr>
            <a:normAutofit/>
          </a:bodyPr>
          <a:lstStyle/>
          <a:p>
            <a:pPr algn="ctr"/>
            <a:r>
              <a:rPr lang="hu-HU" sz="3200" dirty="0" smtClean="0"/>
              <a:t>12. Egészítse ki a szólásokat Rómával kapcsolatban!</a:t>
            </a:r>
            <a:endParaRPr lang="hu-HU" sz="3200" dirty="0"/>
          </a:p>
        </p:txBody>
      </p:sp>
      <p:sp>
        <p:nvSpPr>
          <p:cNvPr id="6" name="Téglalap 5"/>
          <p:cNvSpPr/>
          <p:nvPr/>
        </p:nvSpPr>
        <p:spPr>
          <a:xfrm>
            <a:off x="7500958" y="6143644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500034" y="2071678"/>
            <a:ext cx="764386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2000" dirty="0" smtClean="0"/>
              <a:t> Minden út _____________________.</a:t>
            </a:r>
          </a:p>
          <a:p>
            <a:pPr>
              <a:buFont typeface="Arial" pitchFamily="34" charset="0"/>
              <a:buChar char="•"/>
            </a:pPr>
            <a:r>
              <a:rPr lang="hu-HU" sz="2000" dirty="0" smtClean="0"/>
              <a:t> Oszd meg és ____________________.</a:t>
            </a:r>
          </a:p>
          <a:p>
            <a:pPr>
              <a:buFont typeface="Arial" pitchFamily="34" charset="0"/>
              <a:buChar char="•"/>
            </a:pPr>
            <a:r>
              <a:rPr lang="hu-HU" sz="2000" dirty="0" smtClean="0"/>
              <a:t> Jöttem, ________, ______________.</a:t>
            </a:r>
          </a:p>
          <a:p>
            <a:pPr>
              <a:buFont typeface="Arial" pitchFamily="34" charset="0"/>
              <a:buChar char="•"/>
            </a:pPr>
            <a:r>
              <a:rPr lang="hu-HU" sz="2000" dirty="0" smtClean="0"/>
              <a:t> Hannibál ______________________.</a:t>
            </a:r>
          </a:p>
          <a:p>
            <a:pPr>
              <a:buFont typeface="Arial" pitchFamily="34" charset="0"/>
              <a:buChar char="•"/>
            </a:pPr>
            <a:r>
              <a:rPr lang="hu-HU" sz="2000" dirty="0" smtClean="0"/>
              <a:t>Egyebekben pedig az a véleményem, hogy ________________</a:t>
            </a:r>
          </a:p>
          <a:p>
            <a:pPr>
              <a:buFont typeface="Arial" pitchFamily="34" charset="0"/>
              <a:buChar char="•"/>
            </a:pPr>
            <a:r>
              <a:rPr lang="hu-HU" sz="2000" dirty="0" smtClean="0"/>
              <a:t> Kenyeret és ____________________.</a:t>
            </a:r>
          </a:p>
          <a:p>
            <a:pPr>
              <a:buFont typeface="Arial" pitchFamily="34" charset="0"/>
              <a:buChar char="•"/>
            </a:pPr>
            <a:r>
              <a:rPr lang="hu-HU" sz="2000" dirty="0" smtClean="0"/>
              <a:t> Te is fiam, _____________________.</a:t>
            </a:r>
          </a:p>
          <a:p>
            <a:pPr>
              <a:buFont typeface="Arial" pitchFamily="34" charset="0"/>
              <a:buChar char="•"/>
            </a:pPr>
            <a:r>
              <a:rPr lang="hu-HU" sz="2000" dirty="0" smtClean="0"/>
              <a:t> A ________ el van vetve!</a:t>
            </a:r>
          </a:p>
          <a:p>
            <a:pPr>
              <a:buFont typeface="Arial" pitchFamily="34" charset="0"/>
              <a:buChar char="•"/>
            </a:pPr>
            <a:r>
              <a:rPr lang="hu-HU" sz="2000" dirty="0" smtClean="0"/>
              <a:t> Ma nekem, ____________________.</a:t>
            </a:r>
          </a:p>
          <a:p>
            <a:pPr>
              <a:buFont typeface="Arial" pitchFamily="34" charset="0"/>
              <a:buChar char="•"/>
            </a:pPr>
            <a:r>
              <a:rPr lang="hu-HU" sz="2000" dirty="0" smtClean="0"/>
              <a:t> Ki-ki a maga szerencséjének ________.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1. Megoldás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7500958" y="6143644"/>
            <a:ext cx="939681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357158" y="1785926"/>
          <a:ext cx="4929222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4"/>
                <a:gridCol w="1500198"/>
                <a:gridCol w="1785950"/>
              </a:tblGrid>
              <a:tr h="304365">
                <a:tc>
                  <a:txBody>
                    <a:bodyPr/>
                    <a:lstStyle/>
                    <a:p>
                      <a:r>
                        <a:rPr lang="hu-HU" dirty="0" smtClean="0"/>
                        <a:t>Római isten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Terület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Görög isten</a:t>
                      </a:r>
                      <a:endParaRPr lang="hu-HU" dirty="0"/>
                    </a:p>
                  </a:txBody>
                  <a:tcPr/>
                </a:tc>
              </a:tr>
              <a:tr h="304365">
                <a:tc>
                  <a:txBody>
                    <a:bodyPr/>
                    <a:lstStyle/>
                    <a:p>
                      <a:r>
                        <a:rPr lang="hu-HU" dirty="0" smtClean="0"/>
                        <a:t>Jupiter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04365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Junó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04365">
                <a:tc>
                  <a:txBody>
                    <a:bodyPr/>
                    <a:lstStyle/>
                    <a:p>
                      <a:r>
                        <a:rPr lang="hu-HU" dirty="0" smtClean="0"/>
                        <a:t>Neptunusz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04365">
                <a:tc>
                  <a:txBody>
                    <a:bodyPr/>
                    <a:lstStyle/>
                    <a:p>
                      <a:r>
                        <a:rPr lang="hu-HU" dirty="0" smtClean="0"/>
                        <a:t>Pluto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G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04365">
                <a:tc>
                  <a:txBody>
                    <a:bodyPr/>
                    <a:lstStyle/>
                    <a:p>
                      <a:r>
                        <a:rPr lang="hu-HU" dirty="0" smtClean="0"/>
                        <a:t>Mars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04365">
                <a:tc>
                  <a:txBody>
                    <a:bodyPr/>
                    <a:lstStyle/>
                    <a:p>
                      <a:r>
                        <a:rPr lang="hu-HU" dirty="0" smtClean="0"/>
                        <a:t>Minerva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04365">
                <a:tc>
                  <a:txBody>
                    <a:bodyPr/>
                    <a:lstStyle/>
                    <a:p>
                      <a:r>
                        <a:rPr lang="hu-HU" dirty="0" smtClean="0"/>
                        <a:t>Diána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04365">
                <a:tc>
                  <a:txBody>
                    <a:bodyPr/>
                    <a:lstStyle/>
                    <a:p>
                      <a:r>
                        <a:rPr lang="hu-HU" dirty="0" smtClean="0"/>
                        <a:t>Apollo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5572132" y="1785926"/>
            <a:ext cx="3143272" cy="340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hu-HU" dirty="0" smtClean="0"/>
              <a:t>A: tudomány, bölcsesség istennője</a:t>
            </a:r>
          </a:p>
          <a:p>
            <a:pPr>
              <a:spcBef>
                <a:spcPts val="600"/>
              </a:spcBef>
            </a:pPr>
            <a:r>
              <a:rPr lang="hu-HU" dirty="0" smtClean="0"/>
              <a:t>B: hadisten</a:t>
            </a:r>
          </a:p>
          <a:p>
            <a:pPr>
              <a:spcBef>
                <a:spcPts val="600"/>
              </a:spcBef>
            </a:pPr>
            <a:r>
              <a:rPr lang="hu-HU" dirty="0" smtClean="0"/>
              <a:t>C: istenek atyja</a:t>
            </a:r>
          </a:p>
          <a:p>
            <a:pPr>
              <a:spcBef>
                <a:spcPts val="600"/>
              </a:spcBef>
            </a:pPr>
            <a:r>
              <a:rPr lang="hu-HU" dirty="0" smtClean="0"/>
              <a:t>D: főisten felesége, család istennője</a:t>
            </a:r>
          </a:p>
          <a:p>
            <a:pPr>
              <a:spcBef>
                <a:spcPts val="600"/>
              </a:spcBef>
            </a:pPr>
            <a:r>
              <a:rPr lang="hu-HU" dirty="0" smtClean="0"/>
              <a:t>E: vadászat istennője</a:t>
            </a:r>
          </a:p>
          <a:p>
            <a:pPr>
              <a:spcBef>
                <a:spcPts val="600"/>
              </a:spcBef>
            </a:pPr>
            <a:r>
              <a:rPr lang="hu-HU" dirty="0" smtClean="0"/>
              <a:t>F: tengerek istene</a:t>
            </a:r>
          </a:p>
          <a:p>
            <a:pPr>
              <a:spcBef>
                <a:spcPts val="600"/>
              </a:spcBef>
            </a:pPr>
            <a:r>
              <a:rPr lang="hu-HU" dirty="0" smtClean="0"/>
              <a:t>G: alvilág istene</a:t>
            </a:r>
          </a:p>
          <a:p>
            <a:pPr>
              <a:spcBef>
                <a:spcPts val="600"/>
              </a:spcBef>
            </a:pPr>
            <a:r>
              <a:rPr lang="hu-HU" dirty="0" smtClean="0"/>
              <a:t>H: Művészetek, jóslás istene</a:t>
            </a:r>
          </a:p>
        </p:txBody>
      </p:sp>
      <p:sp>
        <p:nvSpPr>
          <p:cNvPr id="7" name="Szövegdoboz 6"/>
          <p:cNvSpPr txBox="1"/>
          <p:nvPr/>
        </p:nvSpPr>
        <p:spPr>
          <a:xfrm>
            <a:off x="500034" y="5357826"/>
            <a:ext cx="47863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  <a:tabLst>
                <a:tab pos="2152650" algn="l"/>
              </a:tabLst>
            </a:pPr>
            <a:r>
              <a:rPr lang="hu-HU" dirty="0" smtClean="0"/>
              <a:t>Árész	5. </a:t>
            </a:r>
            <a:r>
              <a:rPr lang="hu-HU" dirty="0" err="1" smtClean="0"/>
              <a:t>Hádész</a:t>
            </a:r>
            <a:endParaRPr lang="hu-HU" dirty="0" smtClean="0"/>
          </a:p>
          <a:p>
            <a:pPr marL="342900" indent="-342900" defTabSz="987425">
              <a:buAutoNum type="arabicPeriod"/>
              <a:tabLst>
                <a:tab pos="2152650" algn="l"/>
              </a:tabLst>
            </a:pPr>
            <a:r>
              <a:rPr lang="hu-HU" dirty="0" smtClean="0"/>
              <a:t>Pallasz Athéné	6. Héra	</a:t>
            </a:r>
          </a:p>
          <a:p>
            <a:pPr marL="342900" indent="-342900">
              <a:buAutoNum type="arabicPeriod"/>
              <a:tabLst>
                <a:tab pos="2152650" algn="l"/>
              </a:tabLst>
            </a:pPr>
            <a:r>
              <a:rPr lang="hu-HU" dirty="0" smtClean="0"/>
              <a:t>Apollón	7. Artemisz</a:t>
            </a:r>
          </a:p>
          <a:p>
            <a:pPr marL="342900" indent="-342900">
              <a:buAutoNum type="arabicPeriod"/>
              <a:tabLst>
                <a:tab pos="2152650" algn="l"/>
              </a:tabLst>
            </a:pPr>
            <a:r>
              <a:rPr lang="hu-HU" dirty="0" smtClean="0"/>
              <a:t>Zeusz	8. </a:t>
            </a:r>
            <a:r>
              <a:rPr lang="hu-HU" dirty="0" err="1" smtClean="0"/>
              <a:t>Posszeidon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2. Megoldás! 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7429520" y="6286520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285720" y="2074556"/>
          <a:ext cx="1857388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4"/>
                <a:gridCol w="928694"/>
              </a:tblGrid>
              <a:tr h="340084">
                <a:tc>
                  <a:txBody>
                    <a:bodyPr/>
                    <a:lstStyle/>
                    <a:p>
                      <a:r>
                        <a:rPr lang="hu-HU" dirty="0" smtClean="0"/>
                        <a:t>római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arab</a:t>
                      </a:r>
                      <a:endParaRPr lang="hu-HU" dirty="0"/>
                    </a:p>
                  </a:txBody>
                  <a:tcPr/>
                </a:tc>
              </a:tr>
              <a:tr h="340084">
                <a:tc>
                  <a:txBody>
                    <a:bodyPr/>
                    <a:lstStyle/>
                    <a:p>
                      <a:r>
                        <a:rPr lang="hu-HU" dirty="0" smtClean="0"/>
                        <a:t>V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40084">
                <a:tc>
                  <a:txBody>
                    <a:bodyPr/>
                    <a:lstStyle/>
                    <a:p>
                      <a:r>
                        <a:rPr lang="hu-HU" dirty="0" smtClean="0"/>
                        <a:t>M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1000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40084">
                <a:tc>
                  <a:txBody>
                    <a:bodyPr/>
                    <a:lstStyle/>
                    <a:p>
                      <a:r>
                        <a:rPr lang="hu-HU" dirty="0" smtClean="0"/>
                        <a:t>X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40084">
                <a:tc>
                  <a:txBody>
                    <a:bodyPr/>
                    <a:lstStyle/>
                    <a:p>
                      <a:r>
                        <a:rPr lang="hu-HU" dirty="0" smtClean="0"/>
                        <a:t>D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500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40084">
                <a:tc>
                  <a:txBody>
                    <a:bodyPr/>
                    <a:lstStyle/>
                    <a:p>
                      <a:r>
                        <a:rPr lang="hu-HU" dirty="0" smtClean="0"/>
                        <a:t>C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100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40084">
                <a:tc>
                  <a:txBody>
                    <a:bodyPr/>
                    <a:lstStyle/>
                    <a:p>
                      <a:r>
                        <a:rPr lang="hu-HU" dirty="0" smtClean="0"/>
                        <a:t>I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40084">
                <a:tc>
                  <a:txBody>
                    <a:bodyPr/>
                    <a:lstStyle/>
                    <a:p>
                      <a:r>
                        <a:rPr lang="hu-HU" dirty="0" smtClean="0"/>
                        <a:t>L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50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áblázat 4"/>
          <p:cNvGraphicFramePr>
            <a:graphicFrameLocks noGrp="1"/>
          </p:cNvGraphicFramePr>
          <p:nvPr/>
        </p:nvGraphicFramePr>
        <p:xfrm>
          <a:off x="2928926" y="2038996"/>
          <a:ext cx="4857784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8892"/>
                <a:gridCol w="2428892"/>
              </a:tblGrid>
              <a:tr h="299402">
                <a:tc>
                  <a:txBody>
                    <a:bodyPr/>
                    <a:lstStyle/>
                    <a:p>
                      <a:r>
                        <a:rPr lang="hu-HU" dirty="0" smtClean="0"/>
                        <a:t>római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arab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MMXIII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2013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DCCLIII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753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DCCLXXVI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776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CDXC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490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b="1" i="0" dirty="0" smtClean="0">
                          <a:solidFill>
                            <a:srgbClr val="FF0000"/>
                          </a:solidFill>
                        </a:rPr>
                        <a:t>CDLXXX</a:t>
                      </a:r>
                      <a:endParaRPr lang="hu-HU" b="1" i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480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CDLXXVI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476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XLIV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44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3. Megoldás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7215206" y="6345816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/>
        </p:nvGraphicFramePr>
        <p:xfrm>
          <a:off x="642910" y="1928802"/>
          <a:ext cx="7715304" cy="3500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7652"/>
                <a:gridCol w="3857652"/>
              </a:tblGrid>
              <a:tr h="583410">
                <a:tc>
                  <a:txBody>
                    <a:bodyPr/>
                    <a:lstStyle/>
                    <a:p>
                      <a:r>
                        <a:rPr lang="hu-HU" dirty="0" smtClean="0"/>
                        <a:t>Magyarázat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Fogalom</a:t>
                      </a:r>
                      <a:endParaRPr lang="hu-HU" dirty="0"/>
                    </a:p>
                  </a:txBody>
                  <a:tcPr/>
                </a:tc>
              </a:tr>
              <a:tr h="583410">
                <a:tc>
                  <a:txBody>
                    <a:bodyPr/>
                    <a:lstStyle/>
                    <a:p>
                      <a:r>
                        <a:rPr lang="hu-HU" dirty="0" smtClean="0"/>
                        <a:t>Szegény szabadok Rómában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plebejus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83410">
                <a:tc>
                  <a:txBody>
                    <a:bodyPr/>
                    <a:lstStyle/>
                    <a:p>
                      <a:r>
                        <a:rPr lang="hu-HU" dirty="0" smtClean="0"/>
                        <a:t>Gazdag földbirtokosok Rómában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patrícius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83410">
                <a:tc>
                  <a:txBody>
                    <a:bodyPr/>
                    <a:lstStyle/>
                    <a:p>
                      <a:r>
                        <a:rPr lang="hu-HU" dirty="0" smtClean="0"/>
                        <a:t>Hadihajókon evező rabszolga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gályarab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83410">
                <a:tc>
                  <a:txBody>
                    <a:bodyPr/>
                    <a:lstStyle/>
                    <a:p>
                      <a:r>
                        <a:rPr lang="hu-HU" dirty="0" smtClean="0"/>
                        <a:t>Keresztények szentírása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biblia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83410">
                <a:tc>
                  <a:txBody>
                    <a:bodyPr/>
                    <a:lstStyle/>
                    <a:p>
                      <a:r>
                        <a:rPr lang="hu-HU" dirty="0" smtClean="0"/>
                        <a:t>Megváltó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Messiás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4. Megoldás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7286644" y="6215082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1500166" y="1714488"/>
          <a:ext cx="6096000" cy="33575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479655">
                <a:tc>
                  <a:txBody>
                    <a:bodyPr/>
                    <a:lstStyle/>
                    <a:p>
                      <a:r>
                        <a:rPr lang="hu-HU" dirty="0" smtClean="0"/>
                        <a:t>Események</a:t>
                      </a:r>
                      <a:endParaRPr lang="hu-HU" dirty="0"/>
                    </a:p>
                  </a:txBody>
                  <a:tcPr/>
                </a:tc>
              </a:tr>
              <a:tr h="479655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hu-HU" dirty="0" smtClean="0"/>
                        <a:t>A:</a:t>
                      </a:r>
                      <a:r>
                        <a:rPr lang="hu-HU" baseline="0" dirty="0" smtClean="0"/>
                        <a:t> </a:t>
                      </a:r>
                      <a:r>
                        <a:rPr lang="hu-HU" dirty="0" smtClean="0"/>
                        <a:t>Caesar meggyilkolása</a:t>
                      </a:r>
                      <a:endParaRPr lang="hu-HU" dirty="0"/>
                    </a:p>
                  </a:txBody>
                  <a:tcPr/>
                </a:tc>
              </a:tr>
              <a:tr h="479655">
                <a:tc>
                  <a:txBody>
                    <a:bodyPr/>
                    <a:lstStyle/>
                    <a:p>
                      <a:pPr marL="342900" indent="-342900">
                        <a:buFontTx/>
                        <a:buNone/>
                      </a:pPr>
                      <a:r>
                        <a:rPr lang="hu-HU" baseline="0" dirty="0" smtClean="0"/>
                        <a:t>B: Karthágó elpusztítása</a:t>
                      </a:r>
                      <a:endParaRPr lang="hu-HU" dirty="0"/>
                    </a:p>
                  </a:txBody>
                  <a:tcPr/>
                </a:tc>
              </a:tr>
              <a:tr h="479655">
                <a:tc>
                  <a:txBody>
                    <a:bodyPr/>
                    <a:lstStyle/>
                    <a:p>
                      <a:pPr marL="342900" indent="-342900">
                        <a:buFontTx/>
                        <a:buNone/>
                      </a:pPr>
                      <a:r>
                        <a:rPr lang="hu-HU" dirty="0" smtClean="0"/>
                        <a:t>C: Spartacus</a:t>
                      </a:r>
                      <a:r>
                        <a:rPr lang="hu-HU" baseline="0" dirty="0" smtClean="0"/>
                        <a:t> rabszolgafelkelés</a:t>
                      </a:r>
                      <a:endParaRPr lang="hu-HU" dirty="0"/>
                    </a:p>
                  </a:txBody>
                  <a:tcPr/>
                </a:tc>
              </a:tr>
              <a:tr h="479655">
                <a:tc>
                  <a:txBody>
                    <a:bodyPr/>
                    <a:lstStyle/>
                    <a:p>
                      <a:pPr marL="342900" indent="-342900">
                        <a:buFontTx/>
                        <a:buNone/>
                      </a:pPr>
                      <a:r>
                        <a:rPr lang="hu-HU" dirty="0" smtClean="0"/>
                        <a:t>D: Császárság kora</a:t>
                      </a:r>
                      <a:endParaRPr lang="hu-HU" dirty="0"/>
                    </a:p>
                  </a:txBody>
                  <a:tcPr/>
                </a:tc>
              </a:tr>
              <a:tr h="479655">
                <a:tc>
                  <a:txBody>
                    <a:bodyPr/>
                    <a:lstStyle/>
                    <a:p>
                      <a:pPr marL="342900" indent="-342900">
                        <a:buFontTx/>
                        <a:buNone/>
                      </a:pPr>
                      <a:r>
                        <a:rPr lang="hu-HU" dirty="0" smtClean="0"/>
                        <a:t>E: Csata </a:t>
                      </a:r>
                      <a:r>
                        <a:rPr lang="hu-HU" dirty="0" err="1" smtClean="0"/>
                        <a:t>Zámánál</a:t>
                      </a:r>
                      <a:endParaRPr lang="hu-HU" dirty="0"/>
                    </a:p>
                  </a:txBody>
                  <a:tcPr/>
                </a:tc>
              </a:tr>
              <a:tr h="479655">
                <a:tc>
                  <a:txBody>
                    <a:bodyPr/>
                    <a:lstStyle/>
                    <a:p>
                      <a:pPr marL="342900" indent="-342900">
                        <a:buFontTx/>
                        <a:buNone/>
                      </a:pPr>
                      <a:r>
                        <a:rPr lang="hu-HU" dirty="0" smtClean="0"/>
                        <a:t>F: Királyság kora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571472" y="5500702"/>
            <a:ext cx="6357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rgbClr val="FF0000"/>
                </a:solidFill>
              </a:rPr>
              <a:t>Helyes sorrend: F – E – B – C – A – D   </a:t>
            </a:r>
            <a:endParaRPr lang="hu-H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5. Megoldás</a:t>
            </a:r>
            <a:endParaRPr lang="hu-HU" dirty="0"/>
          </a:p>
        </p:txBody>
      </p:sp>
      <p:sp>
        <p:nvSpPr>
          <p:cNvPr id="10" name="Téglalap 9"/>
          <p:cNvSpPr/>
          <p:nvPr/>
        </p:nvSpPr>
        <p:spPr>
          <a:xfrm>
            <a:off x="7358082" y="6286520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571472" y="1857364"/>
          <a:ext cx="7786742" cy="340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3371"/>
                <a:gridCol w="3893371"/>
              </a:tblGrid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Róma</a:t>
                      </a:r>
                      <a:r>
                        <a:rPr lang="hu-HU" baseline="0" dirty="0" smtClean="0"/>
                        <a:t> egyik alapítója, a</a:t>
                      </a:r>
                      <a:r>
                        <a:rPr lang="hu-HU" dirty="0" smtClean="0"/>
                        <a:t>z első király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err="1" smtClean="0">
                          <a:solidFill>
                            <a:srgbClr val="FF0000"/>
                          </a:solidFill>
                        </a:rPr>
                        <a:t>Romolusz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Az első római császár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Octavianus-Augustus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hu-H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Izrael legendás királya, ő építi fel Jeruzsálemben a</a:t>
                      </a:r>
                      <a:r>
                        <a:rPr kumimoji="0" lang="hu-H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zsidók </a:t>
                      </a:r>
                      <a:r>
                        <a:rPr kumimoji="0" lang="hu-H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templomát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Bölcs</a:t>
                      </a:r>
                      <a:r>
                        <a:rPr lang="hu-HU" b="1" baseline="0" dirty="0" smtClean="0">
                          <a:solidFill>
                            <a:srgbClr val="FF0000"/>
                          </a:solidFill>
                        </a:rPr>
                        <a:t> Salamon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hu-H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hunok királya, birodalmának központja  a Tisza vidékén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Attila, az istenek ostora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A Messiás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Jézus Krisztus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hu-H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Germán testőrparancsnok, lemondatja az utolsó római császárt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Odoaker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6. Megoldás!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7358082" y="6215082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571472" y="1857364"/>
          <a:ext cx="81439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6462"/>
                <a:gridCol w="1858380"/>
                <a:gridCol w="1893107"/>
                <a:gridCol w="2035983"/>
              </a:tblGrid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1. Pun háború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2.</a:t>
                      </a:r>
                      <a:r>
                        <a:rPr lang="hu-HU" baseline="0" dirty="0" smtClean="0"/>
                        <a:t> Pun háború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3. Pun háború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Cél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J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G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Idő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Eredmény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K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M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L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Tárgy/Személy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E, I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428596" y="3929066"/>
            <a:ext cx="392909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hu-HU" dirty="0" smtClean="0"/>
              <a:t> Kr. E. 149-146</a:t>
            </a:r>
          </a:p>
          <a:p>
            <a:pPr marL="342900" indent="-342900">
              <a:buFont typeface="+mj-lt"/>
              <a:buAutoNum type="alphaUcPeriod"/>
            </a:pPr>
            <a:r>
              <a:rPr lang="hu-HU" dirty="0" smtClean="0"/>
              <a:t> Kr.e. 264-241</a:t>
            </a:r>
          </a:p>
          <a:p>
            <a:pPr marL="342900" indent="-342900">
              <a:buFont typeface="+mj-lt"/>
              <a:buAutoNum type="alphaUcPeriod"/>
            </a:pPr>
            <a:r>
              <a:rPr lang="hu-HU" dirty="0" smtClean="0"/>
              <a:t>Kr.e. 218-201</a:t>
            </a:r>
          </a:p>
          <a:p>
            <a:pPr marL="342900" indent="-342900">
              <a:buFont typeface="+mj-lt"/>
              <a:buAutoNum type="alphaUcPeriod"/>
            </a:pPr>
            <a:r>
              <a:rPr lang="hu-HU" dirty="0" smtClean="0"/>
              <a:t>Karthágó elpusztítása</a:t>
            </a:r>
          </a:p>
          <a:p>
            <a:pPr marL="342900" indent="-342900">
              <a:buFont typeface="+mj-lt"/>
              <a:buAutoNum type="alphaUcPeriod"/>
            </a:pPr>
            <a:r>
              <a:rPr lang="hu-HU" dirty="0" smtClean="0"/>
              <a:t> Hannibál</a:t>
            </a:r>
          </a:p>
          <a:p>
            <a:pPr marL="342900" indent="-342900">
              <a:buFont typeface="+mj-lt"/>
              <a:buAutoNum type="alphaUcPeriod"/>
            </a:pPr>
            <a:r>
              <a:rPr lang="hu-HU" dirty="0" smtClean="0"/>
              <a:t> csapóhíd</a:t>
            </a:r>
          </a:p>
          <a:p>
            <a:pPr marL="342900" indent="-342900">
              <a:buFont typeface="+mj-lt"/>
              <a:buAutoNum type="alphaUcPeriod"/>
            </a:pPr>
            <a:r>
              <a:rPr lang="hu-HU" dirty="0" smtClean="0"/>
              <a:t>Földközi tenger feletti uralom</a:t>
            </a:r>
          </a:p>
          <a:p>
            <a:pPr marL="342900" indent="-342900">
              <a:buFont typeface="+mj-lt"/>
              <a:buAutoNum type="alphaUcPeriod"/>
            </a:pPr>
            <a:r>
              <a:rPr lang="hu-HU" dirty="0" smtClean="0"/>
              <a:t> Cato</a:t>
            </a:r>
          </a:p>
          <a:p>
            <a:pPr marL="342900" indent="-342900">
              <a:buFont typeface="+mj-lt"/>
              <a:buAutoNum type="alphaUcPeriod"/>
            </a:pPr>
            <a:r>
              <a:rPr lang="hu-HU" dirty="0" smtClean="0"/>
              <a:t> </a:t>
            </a:r>
            <a:r>
              <a:rPr lang="hu-HU" dirty="0" err="1" smtClean="0"/>
              <a:t>Scipió</a:t>
            </a:r>
            <a:endParaRPr lang="hu-HU" dirty="0" smtClean="0"/>
          </a:p>
        </p:txBody>
      </p:sp>
      <p:sp>
        <p:nvSpPr>
          <p:cNvPr id="7" name="Szövegdoboz 6"/>
          <p:cNvSpPr txBox="1"/>
          <p:nvPr/>
        </p:nvSpPr>
        <p:spPr>
          <a:xfrm>
            <a:off x="4857752" y="3929066"/>
            <a:ext cx="38576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J. Szicília birtoklása</a:t>
            </a:r>
          </a:p>
          <a:p>
            <a:pPr marL="342900" indent="-342900">
              <a:buAutoNum type="alphaUcPeriod" startAt="11"/>
            </a:pPr>
            <a:r>
              <a:rPr lang="hu-HU" dirty="0" smtClean="0"/>
              <a:t>Szicília római provincia</a:t>
            </a:r>
          </a:p>
          <a:p>
            <a:pPr marL="342900" indent="-342900">
              <a:buAutoNum type="alphaUcPeriod" startAt="11"/>
            </a:pPr>
            <a:r>
              <a:rPr lang="hu-HU" dirty="0" smtClean="0"/>
              <a:t> Karthágó Afrika néven provincia</a:t>
            </a:r>
          </a:p>
          <a:p>
            <a:pPr marL="342900" indent="-342900">
              <a:buAutoNum type="alphaUcPeriod" startAt="11"/>
            </a:pPr>
            <a:r>
              <a:rPr lang="hu-HU" dirty="0" smtClean="0"/>
              <a:t> Róma a Földközi tenger ura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1 Csoportosítsa!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7358082" y="6215082"/>
            <a:ext cx="1699503" cy="461665"/>
          </a:xfrm>
          <a:prstGeom prst="rect">
            <a:avLst/>
          </a:prstGeom>
          <a:solidFill>
            <a:srgbClr val="FFC0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7" name="Táblázat 6"/>
          <p:cNvGraphicFramePr>
            <a:graphicFrameLocks noGrp="1"/>
          </p:cNvGraphicFramePr>
          <p:nvPr/>
        </p:nvGraphicFramePr>
        <p:xfrm>
          <a:off x="357158" y="1500174"/>
          <a:ext cx="4929222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4"/>
                <a:gridCol w="1500198"/>
                <a:gridCol w="1785950"/>
              </a:tblGrid>
              <a:tr h="304365">
                <a:tc>
                  <a:txBody>
                    <a:bodyPr/>
                    <a:lstStyle/>
                    <a:p>
                      <a:r>
                        <a:rPr lang="hu-HU" dirty="0" smtClean="0"/>
                        <a:t>Római isten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Terület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Görög isten</a:t>
                      </a:r>
                      <a:endParaRPr lang="hu-HU" dirty="0"/>
                    </a:p>
                  </a:txBody>
                  <a:tcPr/>
                </a:tc>
              </a:tr>
              <a:tr h="304365">
                <a:tc>
                  <a:txBody>
                    <a:bodyPr/>
                    <a:lstStyle/>
                    <a:p>
                      <a:r>
                        <a:rPr lang="hu-HU" dirty="0" smtClean="0"/>
                        <a:t>Jupiter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04365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Junó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04365">
                <a:tc>
                  <a:txBody>
                    <a:bodyPr/>
                    <a:lstStyle/>
                    <a:p>
                      <a:r>
                        <a:rPr lang="hu-HU" dirty="0" smtClean="0"/>
                        <a:t>Neptunusz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04365">
                <a:tc>
                  <a:txBody>
                    <a:bodyPr/>
                    <a:lstStyle/>
                    <a:p>
                      <a:r>
                        <a:rPr lang="hu-HU" dirty="0" smtClean="0"/>
                        <a:t>Pluto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04365">
                <a:tc>
                  <a:txBody>
                    <a:bodyPr/>
                    <a:lstStyle/>
                    <a:p>
                      <a:r>
                        <a:rPr lang="hu-HU" dirty="0" smtClean="0"/>
                        <a:t>Mars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04365">
                <a:tc>
                  <a:txBody>
                    <a:bodyPr/>
                    <a:lstStyle/>
                    <a:p>
                      <a:r>
                        <a:rPr lang="hu-HU" dirty="0" smtClean="0"/>
                        <a:t>Minerva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04365">
                <a:tc>
                  <a:txBody>
                    <a:bodyPr/>
                    <a:lstStyle/>
                    <a:p>
                      <a:r>
                        <a:rPr lang="hu-HU" dirty="0" smtClean="0"/>
                        <a:t>Diána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04365">
                <a:tc>
                  <a:txBody>
                    <a:bodyPr/>
                    <a:lstStyle/>
                    <a:p>
                      <a:r>
                        <a:rPr lang="hu-HU" dirty="0" smtClean="0"/>
                        <a:t>Apollo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Szövegdoboz 7"/>
          <p:cNvSpPr txBox="1"/>
          <p:nvPr/>
        </p:nvSpPr>
        <p:spPr>
          <a:xfrm>
            <a:off x="5500694" y="1357298"/>
            <a:ext cx="3143272" cy="340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hu-HU" dirty="0" smtClean="0"/>
              <a:t>A: tudomány, bölcsesség istennője</a:t>
            </a:r>
          </a:p>
          <a:p>
            <a:pPr>
              <a:spcBef>
                <a:spcPts val="600"/>
              </a:spcBef>
            </a:pPr>
            <a:r>
              <a:rPr lang="hu-HU" dirty="0" smtClean="0"/>
              <a:t>B: hadisten</a:t>
            </a:r>
          </a:p>
          <a:p>
            <a:pPr>
              <a:spcBef>
                <a:spcPts val="600"/>
              </a:spcBef>
            </a:pPr>
            <a:r>
              <a:rPr lang="hu-HU" dirty="0" smtClean="0"/>
              <a:t>C: istenek atyja</a:t>
            </a:r>
          </a:p>
          <a:p>
            <a:pPr>
              <a:spcBef>
                <a:spcPts val="600"/>
              </a:spcBef>
            </a:pPr>
            <a:r>
              <a:rPr lang="hu-HU" dirty="0" smtClean="0"/>
              <a:t>D: főisten felesége, család istennője</a:t>
            </a:r>
          </a:p>
          <a:p>
            <a:pPr>
              <a:spcBef>
                <a:spcPts val="600"/>
              </a:spcBef>
            </a:pPr>
            <a:r>
              <a:rPr lang="hu-HU" dirty="0" smtClean="0"/>
              <a:t>E: vadászat istennője</a:t>
            </a:r>
          </a:p>
          <a:p>
            <a:pPr>
              <a:spcBef>
                <a:spcPts val="600"/>
              </a:spcBef>
            </a:pPr>
            <a:r>
              <a:rPr lang="hu-HU" dirty="0" smtClean="0"/>
              <a:t>F: tengerek istene</a:t>
            </a:r>
          </a:p>
          <a:p>
            <a:pPr>
              <a:spcBef>
                <a:spcPts val="600"/>
              </a:spcBef>
            </a:pPr>
            <a:r>
              <a:rPr lang="hu-HU" dirty="0" smtClean="0"/>
              <a:t>G: alvilág istene</a:t>
            </a:r>
          </a:p>
          <a:p>
            <a:pPr>
              <a:spcBef>
                <a:spcPts val="600"/>
              </a:spcBef>
            </a:pPr>
            <a:r>
              <a:rPr lang="hu-HU" dirty="0" smtClean="0"/>
              <a:t>H: Művészetek, jóslás istene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3071802" y="4871877"/>
            <a:ext cx="4000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  <a:tabLst>
                <a:tab pos="2152650" algn="l"/>
              </a:tabLst>
            </a:pPr>
            <a:r>
              <a:rPr lang="hu-HU" dirty="0" smtClean="0"/>
              <a:t>Árész	5. </a:t>
            </a:r>
            <a:r>
              <a:rPr lang="hu-HU" dirty="0" err="1" smtClean="0"/>
              <a:t>Hádész</a:t>
            </a:r>
            <a:endParaRPr lang="hu-HU" dirty="0" smtClean="0"/>
          </a:p>
          <a:p>
            <a:pPr marL="342900" indent="-342900" defTabSz="987425">
              <a:buAutoNum type="arabicPeriod"/>
              <a:tabLst>
                <a:tab pos="2152650" algn="l"/>
              </a:tabLst>
            </a:pPr>
            <a:r>
              <a:rPr lang="hu-HU" dirty="0" smtClean="0"/>
              <a:t>Pallasz Athéné	6. Héra	</a:t>
            </a:r>
          </a:p>
          <a:p>
            <a:pPr marL="342900" indent="-342900">
              <a:buAutoNum type="arabicPeriod"/>
              <a:tabLst>
                <a:tab pos="2152650" algn="l"/>
              </a:tabLst>
            </a:pPr>
            <a:r>
              <a:rPr lang="hu-HU" dirty="0" smtClean="0"/>
              <a:t>Apollón	7. Artemisz</a:t>
            </a:r>
          </a:p>
          <a:p>
            <a:pPr marL="342900" indent="-342900">
              <a:buAutoNum type="arabicPeriod"/>
              <a:tabLst>
                <a:tab pos="2152650" algn="l"/>
              </a:tabLst>
            </a:pPr>
            <a:r>
              <a:rPr lang="hu-HU" dirty="0" smtClean="0"/>
              <a:t>Zeusz	8. </a:t>
            </a:r>
            <a:r>
              <a:rPr lang="hu-HU" dirty="0" err="1" smtClean="0"/>
              <a:t>Posszeidon</a:t>
            </a:r>
            <a:endParaRPr lang="hu-HU" dirty="0"/>
          </a:p>
        </p:txBody>
      </p:sp>
      <p:sp>
        <p:nvSpPr>
          <p:cNvPr id="10" name="Szövegdoboz 9"/>
          <p:cNvSpPr txBox="1"/>
          <p:nvPr/>
        </p:nvSpPr>
        <p:spPr>
          <a:xfrm>
            <a:off x="0" y="5929330"/>
            <a:ext cx="7429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Otthoni gyakorláshoz:</a:t>
            </a:r>
          </a:p>
          <a:p>
            <a:r>
              <a:rPr lang="hu-HU" dirty="0" smtClean="0">
                <a:hlinkClick r:id="rId3"/>
              </a:rPr>
              <a:t>http://www.tvt-pecs.sulinet.hu/quiz/tori/roma_istenek.htm</a:t>
            </a:r>
            <a:endParaRPr lang="hu-HU" dirty="0" smtClean="0"/>
          </a:p>
          <a:p>
            <a:r>
              <a:rPr lang="hu-HU" dirty="0" smtClean="0">
                <a:hlinkClick r:id="rId4"/>
              </a:rPr>
              <a:t>http://www.tvt-pecs.sulinet.hu/quiz/tori/gorog_romai_istenek.htm</a:t>
            </a:r>
            <a:r>
              <a:rPr lang="hu-HU" dirty="0" smtClean="0"/>
              <a:t> 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7. Megoldás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7143768" y="6143644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/>
        </p:nvGraphicFramePr>
        <p:xfrm>
          <a:off x="4929190" y="1714488"/>
          <a:ext cx="4143405" cy="38576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6"/>
                <a:gridCol w="1714512"/>
                <a:gridCol w="1571637"/>
              </a:tblGrid>
              <a:tr h="763052">
                <a:tc>
                  <a:txBody>
                    <a:bodyPr/>
                    <a:lstStyle/>
                    <a:p>
                      <a:r>
                        <a:rPr lang="hu-HU" dirty="0" smtClean="0"/>
                        <a:t>Szám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Latin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Magyar</a:t>
                      </a:r>
                      <a:endParaRPr lang="hu-HU" dirty="0"/>
                    </a:p>
                  </a:txBody>
                  <a:tcPr/>
                </a:tc>
              </a:tr>
              <a:tr h="442086"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Aquincum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Óbuda</a:t>
                      </a:r>
                      <a:endParaRPr lang="hu-HU" dirty="0"/>
                    </a:p>
                  </a:txBody>
                  <a:tcPr/>
                </a:tc>
              </a:tr>
              <a:tr h="442086"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err="1" smtClean="0">
                          <a:solidFill>
                            <a:srgbClr val="FF0000"/>
                          </a:solidFill>
                        </a:rPr>
                        <a:t>Vindobona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Bécs</a:t>
                      </a:r>
                      <a:endParaRPr lang="hu-HU" dirty="0"/>
                    </a:p>
                  </a:txBody>
                  <a:tcPr/>
                </a:tc>
              </a:tr>
              <a:tr h="442086"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err="1" smtClean="0">
                          <a:solidFill>
                            <a:srgbClr val="FF0000"/>
                          </a:solidFill>
                        </a:rPr>
                        <a:t>Scarabantia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Sopron</a:t>
                      </a:r>
                      <a:endParaRPr lang="hu-HU" dirty="0"/>
                    </a:p>
                  </a:txBody>
                  <a:tcPr/>
                </a:tc>
              </a:tr>
              <a:tr h="442086"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Savaria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Szombathely</a:t>
                      </a:r>
                      <a:endParaRPr lang="hu-HU" dirty="0"/>
                    </a:p>
                  </a:txBody>
                  <a:tcPr/>
                </a:tc>
              </a:tr>
              <a:tr h="442086"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Sopianae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Pécs</a:t>
                      </a:r>
                      <a:endParaRPr lang="hu-HU" dirty="0"/>
                    </a:p>
                  </a:txBody>
                  <a:tcPr/>
                </a:tc>
              </a:tr>
              <a:tr h="442086"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err="1" smtClean="0">
                          <a:solidFill>
                            <a:srgbClr val="FF0000"/>
                          </a:solidFill>
                        </a:rPr>
                        <a:t>Arrabona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Győr</a:t>
                      </a:r>
                      <a:endParaRPr lang="hu-HU" dirty="0"/>
                    </a:p>
                  </a:txBody>
                  <a:tcPr/>
                </a:tc>
              </a:tr>
              <a:tr h="442086"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err="1" smtClean="0">
                          <a:solidFill>
                            <a:srgbClr val="FF0000"/>
                          </a:solidFill>
                        </a:rPr>
                        <a:t>Gorsium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Tác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Kép 5" descr="pannoni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2" y="1640329"/>
            <a:ext cx="4857784" cy="43604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8. Megoldás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7286644" y="6286520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pic>
        <p:nvPicPr>
          <p:cNvPr id="4" name="Kép 3" descr="provincia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84" y="1809764"/>
            <a:ext cx="5842000" cy="3619500"/>
          </a:xfrm>
          <a:prstGeom prst="rect">
            <a:avLst/>
          </a:prstGeom>
        </p:spPr>
      </p:pic>
      <p:graphicFrame>
        <p:nvGraphicFramePr>
          <p:cNvPr id="6" name="Táblázat 5"/>
          <p:cNvGraphicFramePr>
            <a:graphicFrameLocks noGrp="1"/>
          </p:cNvGraphicFramePr>
          <p:nvPr/>
        </p:nvGraphicFramePr>
        <p:xfrm>
          <a:off x="5881686" y="1785926"/>
          <a:ext cx="3190908" cy="3643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2214"/>
                <a:gridCol w="928694"/>
              </a:tblGrid>
              <a:tr h="404815">
                <a:tc>
                  <a:txBody>
                    <a:bodyPr/>
                    <a:lstStyle/>
                    <a:p>
                      <a:r>
                        <a:rPr lang="hu-HU" dirty="0" smtClean="0"/>
                        <a:t>Provincia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Szám</a:t>
                      </a:r>
                      <a:endParaRPr lang="hu-HU" dirty="0"/>
                    </a:p>
                  </a:txBody>
                  <a:tcPr/>
                </a:tc>
              </a:tr>
              <a:tr h="404815">
                <a:tc>
                  <a:txBody>
                    <a:bodyPr/>
                    <a:lstStyle/>
                    <a:p>
                      <a:r>
                        <a:rPr lang="hu-HU" dirty="0" smtClean="0"/>
                        <a:t>Afrika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04815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Brittania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04815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Asia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04815">
                <a:tc>
                  <a:txBody>
                    <a:bodyPr/>
                    <a:lstStyle/>
                    <a:p>
                      <a:r>
                        <a:rPr lang="hu-HU" dirty="0" smtClean="0"/>
                        <a:t>Pannónia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04815">
                <a:tc>
                  <a:txBody>
                    <a:bodyPr/>
                    <a:lstStyle/>
                    <a:p>
                      <a:r>
                        <a:rPr lang="hu-HU" dirty="0" smtClean="0"/>
                        <a:t>Gallia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04815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Germania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04815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Hispania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04815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Szicilia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9. Megoldás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7429520" y="6215082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42812" y="1857364"/>
            <a:ext cx="8786906" cy="338554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hu-HU" sz="20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Times New Roman" pitchFamily="18" charset="0"/>
              </a:rPr>
              <a:t>A Kr. e. 3. század elejétől egyre több </a:t>
            </a:r>
            <a:r>
              <a:rPr kumimoji="0" lang="hu-HU" sz="20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Times New Roman" pitchFamily="18" charset="0"/>
              </a:rPr>
              <a:t>barbár</a:t>
            </a:r>
            <a:r>
              <a:rPr kumimoji="0" lang="hu-HU" sz="20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Times New Roman" pitchFamily="18" charset="0"/>
              </a:rPr>
              <a:t> nép támadta a birodalom határait.</a:t>
            </a:r>
            <a:r>
              <a:rPr lang="hu-HU" sz="2000" dirty="0" smtClean="0">
                <a:latin typeface="Calibri" pitchFamily="34" charset="0"/>
                <a:cs typeface="Times New Roman" pitchFamily="18" charset="0"/>
              </a:rPr>
              <a:t> A </a:t>
            </a:r>
            <a:r>
              <a:rPr kumimoji="0" lang="hu-HU" sz="20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Times New Roman" pitchFamily="18" charset="0"/>
              </a:rPr>
              <a:t>védekezésre szervezett hatalmas </a:t>
            </a:r>
            <a:r>
              <a:rPr kumimoji="0" lang="hu-HU" sz="20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Times New Roman" pitchFamily="18" charset="0"/>
              </a:rPr>
              <a:t>hadsereg</a:t>
            </a:r>
            <a:r>
              <a:rPr kumimoji="0" lang="hu-HU" sz="20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Times New Roman" pitchFamily="18" charset="0"/>
              </a:rPr>
              <a:t> fenntartása újabb adókkal volt csak lehetséges.</a:t>
            </a:r>
            <a:r>
              <a:rPr lang="hu-HU" sz="20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kumimoji="0" lang="hu-HU" sz="20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Times New Roman" pitchFamily="18" charset="0"/>
              </a:rPr>
              <a:t>A </a:t>
            </a:r>
            <a:r>
              <a:rPr kumimoji="0" lang="hu-HU" sz="20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Times New Roman" pitchFamily="18" charset="0"/>
              </a:rPr>
              <a:t>császári</a:t>
            </a:r>
            <a:r>
              <a:rPr kumimoji="0" lang="hu-HU" sz="20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Times New Roman" pitchFamily="18" charset="0"/>
              </a:rPr>
              <a:t> hatalom az erős hadvezérek miatt meggyengült.</a:t>
            </a:r>
            <a:r>
              <a:rPr lang="hu-HU" sz="20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kumimoji="0" lang="hu-HU" sz="20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Times New Roman" pitchFamily="18" charset="0"/>
              </a:rPr>
              <a:t>A rabszolga-utánpótlás elapadt, a földbirtokokon munkáshiány lépett fel.</a:t>
            </a:r>
            <a:r>
              <a:rPr lang="hu-HU" sz="20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kumimoji="0" lang="hu-HU" sz="20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Times New Roman" pitchFamily="18" charset="0"/>
              </a:rPr>
              <a:t>Itália elvesztette gazdasági vezető szerepét, a hangsúly más, fejlődő tartományokra tevődött át. </a:t>
            </a:r>
            <a:r>
              <a:rPr lang="hu-HU" sz="2000" dirty="0" smtClean="0">
                <a:latin typeface="Calibri" pitchFamily="34" charset="0"/>
              </a:rPr>
              <a:t>Kr. u. </a:t>
            </a:r>
            <a:r>
              <a:rPr lang="hu-HU" sz="2000" b="1" dirty="0" smtClean="0">
                <a:solidFill>
                  <a:srgbClr val="FF0000"/>
                </a:solidFill>
                <a:latin typeface="Calibri" pitchFamily="34" charset="0"/>
              </a:rPr>
              <a:t>395</a:t>
            </a:r>
            <a:r>
              <a:rPr lang="hu-HU" sz="2000" dirty="0" smtClean="0">
                <a:latin typeface="Calibri" pitchFamily="34" charset="0"/>
              </a:rPr>
              <a:t> - végérvényesen kettévált a birodalom a </a:t>
            </a:r>
            <a:r>
              <a:rPr lang="hu-HU" sz="2000" b="1" dirty="0" smtClean="0">
                <a:solidFill>
                  <a:srgbClr val="FF0000"/>
                </a:solidFill>
                <a:latin typeface="Calibri" pitchFamily="34" charset="0"/>
              </a:rPr>
              <a:t>Keletrómai Birodalom</a:t>
            </a:r>
            <a:r>
              <a:rPr lang="hu-HU" sz="2000" dirty="0" smtClean="0">
                <a:latin typeface="Calibri" pitchFamily="34" charset="0"/>
              </a:rPr>
              <a:t>ra (Konstantinápoly központtal) és a </a:t>
            </a:r>
            <a:r>
              <a:rPr lang="hu-HU" sz="2000" b="1" dirty="0" smtClean="0">
                <a:solidFill>
                  <a:srgbClr val="FF0000"/>
                </a:solidFill>
                <a:latin typeface="Calibri" pitchFamily="34" charset="0"/>
              </a:rPr>
              <a:t>Nyugatrómai Birodalom</a:t>
            </a:r>
            <a:r>
              <a:rPr lang="hu-HU" sz="2000" dirty="0" smtClean="0">
                <a:latin typeface="Calibri" pitchFamily="34" charset="0"/>
              </a:rPr>
              <a:t>ra (Róma központtal).  Kr. u. </a:t>
            </a:r>
            <a:r>
              <a:rPr lang="hu-HU" sz="2000" b="1" dirty="0" smtClean="0">
                <a:solidFill>
                  <a:srgbClr val="FF0000"/>
                </a:solidFill>
                <a:latin typeface="Calibri" pitchFamily="34" charset="0"/>
              </a:rPr>
              <a:t>4. század</a:t>
            </a:r>
            <a:r>
              <a:rPr lang="hu-HU" sz="2000" dirty="0" smtClean="0">
                <a:latin typeface="Calibri" pitchFamily="34" charset="0"/>
              </a:rPr>
              <a:t> - megindult meg az a hosszú, több hullámból álló hatalmas kelet-nyugati és észak-déli irányú népmozgás, amit </a:t>
            </a:r>
            <a:r>
              <a:rPr lang="hu-HU" sz="2000" b="1" dirty="0" smtClean="0">
                <a:solidFill>
                  <a:srgbClr val="FF0000"/>
                </a:solidFill>
                <a:latin typeface="Calibri" pitchFamily="34" charset="0"/>
              </a:rPr>
              <a:t>népvándorlás</a:t>
            </a:r>
            <a:r>
              <a:rPr lang="hu-HU" sz="2000" dirty="0" smtClean="0">
                <a:latin typeface="Calibri" pitchFamily="34" charset="0"/>
              </a:rPr>
              <a:t>nak nevezünk. Kr. u. </a:t>
            </a:r>
            <a:r>
              <a:rPr lang="hu-HU" sz="2000" b="1" dirty="0" smtClean="0">
                <a:solidFill>
                  <a:srgbClr val="FF0000"/>
                </a:solidFill>
                <a:latin typeface="Calibri" pitchFamily="34" charset="0"/>
              </a:rPr>
              <a:t>476</a:t>
            </a:r>
            <a:r>
              <a:rPr lang="hu-HU" sz="2000" dirty="0" smtClean="0">
                <a:latin typeface="Calibri" pitchFamily="34" charset="0"/>
              </a:rPr>
              <a:t> – </a:t>
            </a:r>
            <a:r>
              <a:rPr lang="hu-HU" sz="2000" b="1" dirty="0" smtClean="0">
                <a:solidFill>
                  <a:srgbClr val="FF0000"/>
                </a:solidFill>
                <a:latin typeface="Calibri" pitchFamily="34" charset="0"/>
              </a:rPr>
              <a:t>Odoaker</a:t>
            </a:r>
            <a:r>
              <a:rPr lang="hu-HU" sz="2000" dirty="0" smtClean="0">
                <a:latin typeface="Calibri" pitchFamily="34" charset="0"/>
              </a:rPr>
              <a:t> germán király letaszította a trónról a gyermek császárt, </a:t>
            </a:r>
            <a:r>
              <a:rPr lang="hu-HU" sz="2000" b="1" dirty="0" smtClean="0">
                <a:solidFill>
                  <a:srgbClr val="FF0000"/>
                </a:solidFill>
                <a:latin typeface="Calibri" pitchFamily="34" charset="0"/>
              </a:rPr>
              <a:t>Romulus </a:t>
            </a:r>
            <a:r>
              <a:rPr lang="hu-HU" sz="2000" b="1" dirty="0" err="1" smtClean="0">
                <a:solidFill>
                  <a:srgbClr val="FF0000"/>
                </a:solidFill>
                <a:latin typeface="Calibri" pitchFamily="34" charset="0"/>
              </a:rPr>
              <a:t>Augustulus</a:t>
            </a:r>
            <a:r>
              <a:rPr lang="hu-HU" sz="2000" dirty="0" err="1" smtClean="0">
                <a:latin typeface="Calibri" pitchFamily="34" charset="0"/>
              </a:rPr>
              <a:t>t</a:t>
            </a:r>
            <a:r>
              <a:rPr lang="hu-HU" sz="2000" dirty="0" smtClean="0">
                <a:latin typeface="Calibri" pitchFamily="34" charset="0"/>
              </a:rPr>
              <a:t>. </a:t>
            </a:r>
            <a:endParaRPr kumimoji="0" lang="hu-HU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10. Megoldás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8143900" y="6417254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pic>
        <p:nvPicPr>
          <p:cNvPr id="5" name="Picture 6" descr="http://www.vroma.org/images/mcmanus_images/circus_maximus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6706" y="1643050"/>
            <a:ext cx="3571900" cy="1621643"/>
          </a:xfrm>
          <a:prstGeom prst="rect">
            <a:avLst/>
          </a:prstGeom>
          <a:noFill/>
        </p:spPr>
      </p:pic>
      <p:pic>
        <p:nvPicPr>
          <p:cNvPr id="6" name="Picture 8" descr="http://upload.wikimedia.org/wikipedia/commons/thumb/a/a3/Colosseum-2003-07-09.jpg/300px-Colosseum-2003-07-0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81350" y="4643446"/>
            <a:ext cx="2571768" cy="1928826"/>
          </a:xfrm>
          <a:prstGeom prst="rect">
            <a:avLst/>
          </a:prstGeom>
          <a:noFill/>
        </p:spPr>
      </p:pic>
      <p:pic>
        <p:nvPicPr>
          <p:cNvPr id="7" name="Picture 10" descr="http://www.torilecke.com/img/mid/487/38.-vizvezetek--11-ilyen-latta-el-romat-vizzel-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10110" y="1428736"/>
            <a:ext cx="4381500" cy="2895601"/>
          </a:xfrm>
          <a:prstGeom prst="rect">
            <a:avLst/>
          </a:prstGeom>
          <a:noFill/>
        </p:spPr>
      </p:pic>
      <p:pic>
        <p:nvPicPr>
          <p:cNvPr id="8" name="Picture 12" descr="http://upload.wikimedia.org/wikipedia/commons/thumb/1/12/RomeConstantine'sArch03.jpg/250px-RomeConstantine'sArch03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38144" y="3862402"/>
            <a:ext cx="2381250" cy="1781176"/>
          </a:xfrm>
          <a:prstGeom prst="rect">
            <a:avLst/>
          </a:prstGeom>
          <a:noFill/>
        </p:spPr>
      </p:pic>
      <p:pic>
        <p:nvPicPr>
          <p:cNvPr id="9" name="Picture 14" descr="http://upload.wikimedia.org/wikipedia/commons/thumb/9/90/Pantheon_rome_2005may.jpg/250px-Pantheon_rome_2005may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667432" y="4500570"/>
            <a:ext cx="2381250" cy="1790701"/>
          </a:xfrm>
          <a:prstGeom prst="rect">
            <a:avLst/>
          </a:prstGeom>
          <a:noFill/>
        </p:spPr>
      </p:pic>
      <p:sp>
        <p:nvSpPr>
          <p:cNvPr id="10" name="Téglalap 9"/>
          <p:cNvSpPr/>
          <p:nvPr/>
        </p:nvSpPr>
        <p:spPr>
          <a:xfrm>
            <a:off x="3238540" y="1571612"/>
            <a:ext cx="5245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8096324" y="1428736"/>
            <a:ext cx="6190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Téglalap 11"/>
          <p:cNvSpPr/>
          <p:nvPr/>
        </p:nvSpPr>
        <p:spPr>
          <a:xfrm>
            <a:off x="2143108" y="3720116"/>
            <a:ext cx="6174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Téglalap 12"/>
          <p:cNvSpPr/>
          <p:nvPr/>
        </p:nvSpPr>
        <p:spPr>
          <a:xfrm>
            <a:off x="4881614" y="4643446"/>
            <a:ext cx="6351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Téglalap 13"/>
          <p:cNvSpPr/>
          <p:nvPr/>
        </p:nvSpPr>
        <p:spPr>
          <a:xfrm>
            <a:off x="7715272" y="4572008"/>
            <a:ext cx="5998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" name="Téglalap 15"/>
          <p:cNvSpPr/>
          <p:nvPr/>
        </p:nvSpPr>
        <p:spPr>
          <a:xfrm>
            <a:off x="500034" y="3214686"/>
            <a:ext cx="273504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Circus </a:t>
            </a:r>
            <a:r>
              <a:rPr lang="hu-HU" sz="2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Maximus</a:t>
            </a:r>
            <a:endParaRPr lang="hu-HU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7" name="Téglalap 16"/>
          <p:cNvSpPr/>
          <p:nvPr/>
        </p:nvSpPr>
        <p:spPr>
          <a:xfrm>
            <a:off x="5735243" y="1600130"/>
            <a:ext cx="198002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Vízvezeték</a:t>
            </a:r>
            <a:endParaRPr lang="hu-HU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8" name="Téglalap 17"/>
          <p:cNvSpPr/>
          <p:nvPr/>
        </p:nvSpPr>
        <p:spPr>
          <a:xfrm>
            <a:off x="544592" y="5672096"/>
            <a:ext cx="159851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Diadalív</a:t>
            </a:r>
            <a:endParaRPr lang="hu-HU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9" name="Téglalap 18"/>
          <p:cNvSpPr/>
          <p:nvPr/>
        </p:nvSpPr>
        <p:spPr>
          <a:xfrm>
            <a:off x="3185916" y="6357958"/>
            <a:ext cx="195758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Colosseum</a:t>
            </a:r>
            <a:endParaRPr lang="hu-HU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0" name="Téglalap 19"/>
          <p:cNvSpPr/>
          <p:nvPr/>
        </p:nvSpPr>
        <p:spPr>
          <a:xfrm>
            <a:off x="5638645" y="6243600"/>
            <a:ext cx="179087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Pantheon</a:t>
            </a:r>
            <a:endParaRPr lang="hu-HU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11. Megoldás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7500958" y="6215082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873874"/>
              </p:ext>
            </p:extLst>
          </p:nvPr>
        </p:nvGraphicFramePr>
        <p:xfrm>
          <a:off x="642910" y="2000240"/>
          <a:ext cx="7572428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5661"/>
                <a:gridCol w="2336767"/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Megfogalmazás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Név</a:t>
                      </a:r>
                      <a:r>
                        <a:rPr lang="hu-HU" baseline="0" dirty="0" smtClean="0"/>
                        <a:t> / Fogalom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Az Isten</a:t>
                      </a:r>
                      <a:r>
                        <a:rPr lang="hu-HU" baseline="0" dirty="0" smtClean="0"/>
                        <a:t> fia, a megváltó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Jézus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A Megváltó görögül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Messiás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Római Birodalom helytartója, kivégezteti Jézust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err="1" smtClean="0">
                          <a:solidFill>
                            <a:srgbClr val="FF0000"/>
                          </a:solidFill>
                        </a:rPr>
                        <a:t>Pontius</a:t>
                      </a:r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hu-HU" b="1" dirty="0" err="1" smtClean="0">
                          <a:solidFill>
                            <a:srgbClr val="FF0000"/>
                          </a:solidFill>
                        </a:rPr>
                        <a:t>Pilatus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Zsidók királya Krisztus születésekor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Heródes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Krisztus</a:t>
                      </a:r>
                      <a:r>
                        <a:rPr lang="hu-HU" baseline="0" dirty="0" smtClean="0"/>
                        <a:t> keresztre feszítésének helyszíne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Golgota hegy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Jézus 12 tanítványa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apostolok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A kínszenvedés útja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kálvária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Róma első püspöke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Péter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A keresztény áldozatok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Mártír, vértanú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A keresztény egyház feje, Péter utódai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pápa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4282" y="642918"/>
            <a:ext cx="8715436" cy="1066800"/>
          </a:xfrm>
        </p:spPr>
        <p:txBody>
          <a:bodyPr>
            <a:normAutofit/>
          </a:bodyPr>
          <a:lstStyle/>
          <a:p>
            <a:pPr algn="ctr"/>
            <a:r>
              <a:rPr lang="hu-HU" sz="3200" dirty="0" smtClean="0"/>
              <a:t>12. Megoldás</a:t>
            </a:r>
            <a:endParaRPr lang="hu-HU" sz="3200" dirty="0"/>
          </a:p>
        </p:txBody>
      </p:sp>
      <p:sp>
        <p:nvSpPr>
          <p:cNvPr id="6" name="Téglalap 5"/>
          <p:cNvSpPr/>
          <p:nvPr/>
        </p:nvSpPr>
        <p:spPr>
          <a:xfrm>
            <a:off x="7500958" y="6143644"/>
            <a:ext cx="939681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500034" y="2071678"/>
            <a:ext cx="764386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2000" dirty="0" smtClean="0"/>
              <a:t> Minden út </a:t>
            </a:r>
            <a:r>
              <a:rPr lang="hu-HU" sz="2000" b="1" dirty="0" smtClean="0">
                <a:solidFill>
                  <a:srgbClr val="FF0000"/>
                </a:solidFill>
              </a:rPr>
              <a:t>Rómába vezet</a:t>
            </a:r>
            <a:r>
              <a:rPr lang="hu-HU" sz="2000" dirty="0" smtClean="0"/>
              <a:t>!</a:t>
            </a:r>
          </a:p>
          <a:p>
            <a:pPr>
              <a:buFont typeface="Arial" pitchFamily="34" charset="0"/>
              <a:buChar char="•"/>
            </a:pPr>
            <a:r>
              <a:rPr lang="hu-HU" sz="2000" dirty="0" smtClean="0"/>
              <a:t> Oszd meg és </a:t>
            </a:r>
            <a:r>
              <a:rPr lang="hu-HU" sz="2000" b="1" dirty="0" smtClean="0">
                <a:solidFill>
                  <a:srgbClr val="FF0000"/>
                </a:solidFill>
              </a:rPr>
              <a:t>uralkodj</a:t>
            </a:r>
            <a:r>
              <a:rPr lang="hu-HU" sz="2000" dirty="0" smtClean="0"/>
              <a:t>!</a:t>
            </a:r>
          </a:p>
          <a:p>
            <a:pPr>
              <a:buFont typeface="Arial" pitchFamily="34" charset="0"/>
              <a:buChar char="•"/>
            </a:pPr>
            <a:r>
              <a:rPr lang="hu-HU" sz="2000" dirty="0" smtClean="0"/>
              <a:t> Jöttem, </a:t>
            </a:r>
            <a:r>
              <a:rPr lang="hu-HU" sz="2000" b="1" dirty="0" smtClean="0">
                <a:solidFill>
                  <a:srgbClr val="FF0000"/>
                </a:solidFill>
              </a:rPr>
              <a:t>láttam, győztem</a:t>
            </a:r>
            <a:r>
              <a:rPr lang="hu-HU" sz="20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hu-HU" sz="2000" dirty="0" smtClean="0"/>
              <a:t> Hannibál </a:t>
            </a:r>
            <a:r>
              <a:rPr lang="hu-HU" sz="2000" b="1" dirty="0" smtClean="0">
                <a:solidFill>
                  <a:srgbClr val="FF0000"/>
                </a:solidFill>
              </a:rPr>
              <a:t>a kapuk előtt</a:t>
            </a:r>
            <a:r>
              <a:rPr lang="hu-HU" sz="20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hu-HU" sz="2000" dirty="0" smtClean="0"/>
              <a:t>Egyebekben pedig az a véleményem, hogy </a:t>
            </a:r>
            <a:r>
              <a:rPr lang="hu-HU" sz="2000" b="1" dirty="0" smtClean="0">
                <a:solidFill>
                  <a:srgbClr val="FF0000"/>
                </a:solidFill>
              </a:rPr>
              <a:t>Karthágót el kell pusztítani. </a:t>
            </a:r>
          </a:p>
          <a:p>
            <a:pPr>
              <a:buFont typeface="Arial" pitchFamily="34" charset="0"/>
              <a:buChar char="•"/>
            </a:pPr>
            <a:r>
              <a:rPr lang="hu-HU" sz="2000" dirty="0" smtClean="0"/>
              <a:t> Kenyeret és cirkuszt!</a:t>
            </a:r>
          </a:p>
          <a:p>
            <a:pPr>
              <a:buFont typeface="Arial" pitchFamily="34" charset="0"/>
              <a:buChar char="•"/>
            </a:pPr>
            <a:r>
              <a:rPr lang="hu-HU" sz="2000" dirty="0" smtClean="0"/>
              <a:t> Te is fiam, </a:t>
            </a:r>
            <a:r>
              <a:rPr lang="hu-HU" sz="2000" b="1" dirty="0" smtClean="0">
                <a:solidFill>
                  <a:srgbClr val="FF0000"/>
                </a:solidFill>
              </a:rPr>
              <a:t>Brutus. Úgy halj meg Caesar</a:t>
            </a:r>
            <a:r>
              <a:rPr lang="hu-HU" sz="2000" dirty="0" smtClean="0"/>
              <a:t>!</a:t>
            </a:r>
          </a:p>
          <a:p>
            <a:pPr>
              <a:buFont typeface="Arial" pitchFamily="34" charset="0"/>
              <a:buChar char="•"/>
            </a:pPr>
            <a:r>
              <a:rPr lang="hu-HU" sz="2000" dirty="0" smtClean="0"/>
              <a:t> A </a:t>
            </a:r>
            <a:r>
              <a:rPr lang="hu-HU" sz="2000" b="1" dirty="0" smtClean="0">
                <a:solidFill>
                  <a:srgbClr val="FF0000"/>
                </a:solidFill>
              </a:rPr>
              <a:t>kocka</a:t>
            </a:r>
            <a:r>
              <a:rPr lang="hu-HU" sz="2000" dirty="0" smtClean="0"/>
              <a:t> el van vetve!</a:t>
            </a:r>
          </a:p>
          <a:p>
            <a:pPr>
              <a:buFont typeface="Arial" pitchFamily="34" charset="0"/>
              <a:buChar char="•"/>
            </a:pPr>
            <a:r>
              <a:rPr lang="hu-HU" sz="2000" dirty="0" smtClean="0"/>
              <a:t> Ma nekem</a:t>
            </a:r>
            <a:r>
              <a:rPr lang="hu-HU" sz="2000" b="1" dirty="0" smtClean="0">
                <a:solidFill>
                  <a:srgbClr val="FF0000"/>
                </a:solidFill>
              </a:rPr>
              <a:t>, holnap neked</a:t>
            </a:r>
            <a:r>
              <a:rPr lang="hu-HU" sz="20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hu-HU" sz="2000" dirty="0" smtClean="0"/>
              <a:t> Ki-ki a maga szerencséjének </a:t>
            </a:r>
            <a:r>
              <a:rPr lang="hu-HU" sz="2000" b="1" dirty="0" smtClean="0">
                <a:solidFill>
                  <a:srgbClr val="FF0000"/>
                </a:solidFill>
              </a:rPr>
              <a:t>kovácsa.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2. Római számok! 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7429520" y="6286520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6068817"/>
            <a:ext cx="7429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Otthoni gyakorláshoz:</a:t>
            </a:r>
          </a:p>
          <a:p>
            <a:r>
              <a:rPr lang="hu-HU" dirty="0" smtClean="0">
                <a:hlinkClick r:id="rId3"/>
              </a:rPr>
              <a:t>http://www.tvt-pecs.sulinet.hu/quiz/tori/romai_szamok.htm</a:t>
            </a:r>
            <a:endParaRPr lang="hu-HU" b="1" dirty="0" smtClean="0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/>
        </p:nvGraphicFramePr>
        <p:xfrm>
          <a:off x="285720" y="1857364"/>
          <a:ext cx="1857388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4"/>
                <a:gridCol w="928694"/>
              </a:tblGrid>
              <a:tr h="340084">
                <a:tc>
                  <a:txBody>
                    <a:bodyPr/>
                    <a:lstStyle/>
                    <a:p>
                      <a:r>
                        <a:rPr lang="hu-HU" dirty="0" smtClean="0"/>
                        <a:t>római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arab</a:t>
                      </a:r>
                      <a:endParaRPr lang="hu-HU" dirty="0"/>
                    </a:p>
                  </a:txBody>
                  <a:tcPr/>
                </a:tc>
              </a:tr>
              <a:tr h="340084">
                <a:tc>
                  <a:txBody>
                    <a:bodyPr/>
                    <a:lstStyle/>
                    <a:p>
                      <a:r>
                        <a:rPr lang="hu-HU" dirty="0" smtClean="0"/>
                        <a:t>V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40084">
                <a:tc>
                  <a:txBody>
                    <a:bodyPr/>
                    <a:lstStyle/>
                    <a:p>
                      <a:r>
                        <a:rPr lang="hu-HU" dirty="0" smtClean="0"/>
                        <a:t>M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40084">
                <a:tc>
                  <a:txBody>
                    <a:bodyPr/>
                    <a:lstStyle/>
                    <a:p>
                      <a:r>
                        <a:rPr lang="hu-HU" dirty="0" smtClean="0"/>
                        <a:t>X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40084">
                <a:tc>
                  <a:txBody>
                    <a:bodyPr/>
                    <a:lstStyle/>
                    <a:p>
                      <a:r>
                        <a:rPr lang="hu-HU" dirty="0" smtClean="0"/>
                        <a:t>D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40084">
                <a:tc>
                  <a:txBody>
                    <a:bodyPr/>
                    <a:lstStyle/>
                    <a:p>
                      <a:r>
                        <a:rPr lang="hu-HU" dirty="0" smtClean="0"/>
                        <a:t>C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40084">
                <a:tc>
                  <a:txBody>
                    <a:bodyPr/>
                    <a:lstStyle/>
                    <a:p>
                      <a:r>
                        <a:rPr lang="hu-HU" dirty="0" smtClean="0"/>
                        <a:t>I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40084">
                <a:tc>
                  <a:txBody>
                    <a:bodyPr/>
                    <a:lstStyle/>
                    <a:p>
                      <a:r>
                        <a:rPr lang="hu-HU" dirty="0" smtClean="0"/>
                        <a:t>L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áblázat 6"/>
          <p:cNvGraphicFramePr>
            <a:graphicFrameLocks noGrp="1"/>
          </p:cNvGraphicFramePr>
          <p:nvPr/>
        </p:nvGraphicFramePr>
        <p:xfrm>
          <a:off x="2928926" y="1857364"/>
          <a:ext cx="4857784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8892"/>
                <a:gridCol w="2428892"/>
              </a:tblGrid>
              <a:tr h="299402">
                <a:tc>
                  <a:txBody>
                    <a:bodyPr/>
                    <a:lstStyle/>
                    <a:p>
                      <a:r>
                        <a:rPr lang="hu-HU" dirty="0" smtClean="0"/>
                        <a:t>római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arab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MMXIII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753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DCCLXXVI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CDXC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480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CDLXXVI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44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3. Melyik fogalomra ismer?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7215206" y="6345816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71438" y="6000768"/>
            <a:ext cx="70008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 smtClean="0"/>
              <a:t>Otthoni gyakorláshoz:</a:t>
            </a:r>
            <a:endParaRPr lang="hu-HU" b="1" dirty="0" smtClean="0">
              <a:hlinkClick r:id="rId3"/>
            </a:endParaRPr>
          </a:p>
          <a:p>
            <a:r>
              <a:rPr lang="hu-HU" dirty="0" smtClean="0">
                <a:hlinkClick r:id="rId3"/>
              </a:rPr>
              <a:t>http://www.tvt-pecs.sulinet.hu/quiz/tori/romai_fogalmak.htm</a:t>
            </a:r>
            <a:endParaRPr lang="hu-HU" dirty="0"/>
          </a:p>
        </p:txBody>
      </p:sp>
      <p:graphicFrame>
        <p:nvGraphicFramePr>
          <p:cNvPr id="7" name="Táblázat 6"/>
          <p:cNvGraphicFramePr>
            <a:graphicFrameLocks noGrp="1"/>
          </p:cNvGraphicFramePr>
          <p:nvPr/>
        </p:nvGraphicFramePr>
        <p:xfrm>
          <a:off x="642910" y="1928802"/>
          <a:ext cx="7715304" cy="3500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7652"/>
                <a:gridCol w="3857652"/>
              </a:tblGrid>
              <a:tr h="583410">
                <a:tc>
                  <a:txBody>
                    <a:bodyPr/>
                    <a:lstStyle/>
                    <a:p>
                      <a:r>
                        <a:rPr lang="hu-HU" dirty="0" smtClean="0"/>
                        <a:t>Magyarázat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Fogalom</a:t>
                      </a:r>
                      <a:endParaRPr lang="hu-HU" dirty="0"/>
                    </a:p>
                  </a:txBody>
                  <a:tcPr/>
                </a:tc>
              </a:tr>
              <a:tr h="583410">
                <a:tc>
                  <a:txBody>
                    <a:bodyPr/>
                    <a:lstStyle/>
                    <a:p>
                      <a:r>
                        <a:rPr lang="hu-HU" dirty="0" smtClean="0"/>
                        <a:t>Szegény szabadok Rómában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583410">
                <a:tc>
                  <a:txBody>
                    <a:bodyPr/>
                    <a:lstStyle/>
                    <a:p>
                      <a:r>
                        <a:rPr lang="hu-HU" dirty="0" smtClean="0"/>
                        <a:t>Gazdag földbirtokosok Rómában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583410">
                <a:tc>
                  <a:txBody>
                    <a:bodyPr/>
                    <a:lstStyle/>
                    <a:p>
                      <a:r>
                        <a:rPr lang="hu-HU" dirty="0" smtClean="0"/>
                        <a:t>Hadihajókon evező rabszolga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583410">
                <a:tc>
                  <a:txBody>
                    <a:bodyPr/>
                    <a:lstStyle/>
                    <a:p>
                      <a:r>
                        <a:rPr lang="hu-HU" dirty="0" smtClean="0"/>
                        <a:t>Keresztények szentírása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583410">
                <a:tc>
                  <a:txBody>
                    <a:bodyPr/>
                    <a:lstStyle/>
                    <a:p>
                      <a:r>
                        <a:rPr lang="hu-HU" dirty="0" smtClean="0"/>
                        <a:t>Megváltó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8515352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4. Rendezze időrendbe az eseményeket!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7286644" y="6215082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1500166" y="1714488"/>
          <a:ext cx="6096000" cy="33575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479655">
                <a:tc>
                  <a:txBody>
                    <a:bodyPr/>
                    <a:lstStyle/>
                    <a:p>
                      <a:r>
                        <a:rPr lang="hu-HU" dirty="0" smtClean="0"/>
                        <a:t>Események</a:t>
                      </a:r>
                      <a:endParaRPr lang="hu-HU" dirty="0"/>
                    </a:p>
                  </a:txBody>
                  <a:tcPr/>
                </a:tc>
              </a:tr>
              <a:tr h="479655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hu-HU" dirty="0" smtClean="0"/>
                        <a:t>A:</a:t>
                      </a:r>
                      <a:r>
                        <a:rPr lang="hu-HU" baseline="0" dirty="0" smtClean="0"/>
                        <a:t> </a:t>
                      </a:r>
                      <a:r>
                        <a:rPr lang="hu-HU" dirty="0" smtClean="0"/>
                        <a:t>Caesar meggyilkolása</a:t>
                      </a:r>
                      <a:endParaRPr lang="hu-HU" dirty="0"/>
                    </a:p>
                  </a:txBody>
                  <a:tcPr/>
                </a:tc>
              </a:tr>
              <a:tr h="479655">
                <a:tc>
                  <a:txBody>
                    <a:bodyPr/>
                    <a:lstStyle/>
                    <a:p>
                      <a:pPr marL="342900" indent="-342900">
                        <a:buFontTx/>
                        <a:buNone/>
                      </a:pPr>
                      <a:r>
                        <a:rPr lang="hu-HU" baseline="0" dirty="0" smtClean="0"/>
                        <a:t>B: Karthágó elpusztítása</a:t>
                      </a:r>
                      <a:endParaRPr lang="hu-HU" dirty="0"/>
                    </a:p>
                  </a:txBody>
                  <a:tcPr/>
                </a:tc>
              </a:tr>
              <a:tr h="479655">
                <a:tc>
                  <a:txBody>
                    <a:bodyPr/>
                    <a:lstStyle/>
                    <a:p>
                      <a:pPr marL="342900" indent="-342900">
                        <a:buFontTx/>
                        <a:buNone/>
                      </a:pPr>
                      <a:r>
                        <a:rPr lang="hu-HU" dirty="0" smtClean="0"/>
                        <a:t>C: Spartacus</a:t>
                      </a:r>
                      <a:r>
                        <a:rPr lang="hu-HU" baseline="0" dirty="0" smtClean="0"/>
                        <a:t> rabszolgafelkelés</a:t>
                      </a:r>
                      <a:endParaRPr lang="hu-HU" dirty="0"/>
                    </a:p>
                  </a:txBody>
                  <a:tcPr/>
                </a:tc>
              </a:tr>
              <a:tr h="479655">
                <a:tc>
                  <a:txBody>
                    <a:bodyPr/>
                    <a:lstStyle/>
                    <a:p>
                      <a:pPr marL="342900" indent="-342900">
                        <a:buFontTx/>
                        <a:buNone/>
                      </a:pPr>
                      <a:r>
                        <a:rPr lang="hu-HU" dirty="0" smtClean="0"/>
                        <a:t>D: Császárság kora</a:t>
                      </a:r>
                      <a:endParaRPr lang="hu-HU" dirty="0"/>
                    </a:p>
                  </a:txBody>
                  <a:tcPr/>
                </a:tc>
              </a:tr>
              <a:tr h="479655">
                <a:tc>
                  <a:txBody>
                    <a:bodyPr/>
                    <a:lstStyle/>
                    <a:p>
                      <a:pPr marL="342900" indent="-342900">
                        <a:buFontTx/>
                        <a:buNone/>
                      </a:pPr>
                      <a:r>
                        <a:rPr lang="hu-HU" dirty="0" smtClean="0"/>
                        <a:t>E: Csata </a:t>
                      </a:r>
                      <a:r>
                        <a:rPr lang="hu-HU" dirty="0" err="1" smtClean="0"/>
                        <a:t>Zámánál</a:t>
                      </a:r>
                      <a:endParaRPr lang="hu-HU" dirty="0"/>
                    </a:p>
                  </a:txBody>
                  <a:tcPr/>
                </a:tc>
              </a:tr>
              <a:tr h="479655">
                <a:tc>
                  <a:txBody>
                    <a:bodyPr/>
                    <a:lstStyle/>
                    <a:p>
                      <a:pPr marL="342900" indent="-342900">
                        <a:buFontTx/>
                        <a:buNone/>
                      </a:pPr>
                      <a:r>
                        <a:rPr lang="hu-HU" dirty="0" smtClean="0"/>
                        <a:t>F: Királyság kora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0" y="6000768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Otthoni  gyakorláshoz:</a:t>
            </a:r>
          </a:p>
          <a:p>
            <a:r>
              <a:rPr lang="hu-HU" dirty="0" smtClean="0">
                <a:hlinkClick r:id="rId3"/>
              </a:rPr>
              <a:t>http://www.tvt-pecs.sulinet.hu/quiz/tori/romai_evszamok.htm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5. Kiről van szó?</a:t>
            </a:r>
            <a:endParaRPr lang="hu-HU" dirty="0"/>
          </a:p>
        </p:txBody>
      </p:sp>
      <p:sp>
        <p:nvSpPr>
          <p:cNvPr id="10" name="Téglalap 9"/>
          <p:cNvSpPr/>
          <p:nvPr/>
        </p:nvSpPr>
        <p:spPr>
          <a:xfrm>
            <a:off x="7358082" y="6286520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0" y="5786454"/>
            <a:ext cx="70008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 smtClean="0"/>
              <a:t>Otthoni gyakorláshoz:</a:t>
            </a:r>
            <a:endParaRPr lang="hu-HU" b="1" dirty="0" smtClean="0">
              <a:hlinkClick r:id="rId3"/>
            </a:endParaRPr>
          </a:p>
          <a:p>
            <a:r>
              <a:rPr lang="hu-HU" dirty="0" smtClean="0">
                <a:hlinkClick r:id="rId3"/>
              </a:rPr>
              <a:t>http://www.tvt-pecs.sulinet.hu/quiz/tori/romai_ki_kicsoda.htm</a:t>
            </a:r>
            <a:endParaRPr lang="hu-HU" dirty="0" smtClean="0">
              <a:hlinkClick r:id="rId4"/>
            </a:endParaRPr>
          </a:p>
          <a:p>
            <a:r>
              <a:rPr lang="hu-HU" dirty="0" smtClean="0">
                <a:hlinkClick r:id="rId4"/>
              </a:rPr>
              <a:t>http://www.tvt-pecs.sulinet.hu/quiz/tori/romai_ki_kicsoda2.htm</a:t>
            </a:r>
            <a:endParaRPr lang="hu-HU" dirty="0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/>
        </p:nvGraphicFramePr>
        <p:xfrm>
          <a:off x="571472" y="1857364"/>
          <a:ext cx="7786742" cy="340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3371"/>
                <a:gridCol w="3893371"/>
              </a:tblGrid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Róma</a:t>
                      </a:r>
                      <a:r>
                        <a:rPr lang="hu-HU" baseline="0" dirty="0" smtClean="0"/>
                        <a:t> egyik alapítója, a</a:t>
                      </a:r>
                      <a:r>
                        <a:rPr lang="hu-HU" dirty="0" smtClean="0"/>
                        <a:t>z első király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Az első római császár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hu-H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Izrael legendás királya, ő építi fel Jeruzsálemben a</a:t>
                      </a:r>
                      <a:r>
                        <a:rPr kumimoji="0" lang="hu-H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zsidók </a:t>
                      </a:r>
                      <a:r>
                        <a:rPr kumimoji="0" lang="hu-H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templomát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hu-H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hunok királya, birodalmának központja  a Tisza vidékén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A Messiás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hu-H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Germán testőrparancsnok, lemondatja az utolsó római császárt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6. Rendszerezze!</a:t>
            </a:r>
            <a:endParaRPr lang="hu-HU" dirty="0"/>
          </a:p>
        </p:txBody>
      </p:sp>
      <p:sp>
        <p:nvSpPr>
          <p:cNvPr id="6" name="Téglalap 5">
            <a:hlinkClick r:id="rId2" action="ppaction://hlinksldjump"/>
          </p:cNvPr>
          <p:cNvSpPr/>
          <p:nvPr/>
        </p:nvSpPr>
        <p:spPr>
          <a:xfrm>
            <a:off x="7358082" y="6215082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3" action="ppaction://hlinksldjump"/>
              </a:rPr>
              <a:t>Megoldás</a:t>
            </a:r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642910" y="1571612"/>
          <a:ext cx="81439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6462"/>
                <a:gridCol w="1858380"/>
                <a:gridCol w="1893107"/>
                <a:gridCol w="2035983"/>
              </a:tblGrid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1. Pun háború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2.</a:t>
                      </a:r>
                      <a:r>
                        <a:rPr lang="hu-HU" baseline="0" dirty="0" smtClean="0"/>
                        <a:t> Pun háború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3. Pun háború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Cél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Idő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Eredmény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Tárgy/Személy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500034" y="3714752"/>
            <a:ext cx="392909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hu-HU" dirty="0" smtClean="0"/>
              <a:t> Kr. E. 149-146</a:t>
            </a:r>
          </a:p>
          <a:p>
            <a:pPr marL="342900" indent="-342900">
              <a:buFont typeface="+mj-lt"/>
              <a:buAutoNum type="alphaUcPeriod"/>
            </a:pPr>
            <a:r>
              <a:rPr lang="hu-HU" dirty="0" smtClean="0"/>
              <a:t> Kr.e. 264-241</a:t>
            </a:r>
          </a:p>
          <a:p>
            <a:pPr marL="342900" indent="-342900">
              <a:buFont typeface="+mj-lt"/>
              <a:buAutoNum type="alphaUcPeriod"/>
            </a:pPr>
            <a:r>
              <a:rPr lang="hu-HU" dirty="0" smtClean="0"/>
              <a:t>Kr.e. 218-201</a:t>
            </a:r>
          </a:p>
          <a:p>
            <a:pPr marL="342900" indent="-342900">
              <a:buFont typeface="+mj-lt"/>
              <a:buAutoNum type="alphaUcPeriod"/>
            </a:pPr>
            <a:r>
              <a:rPr lang="hu-HU" dirty="0" smtClean="0"/>
              <a:t>Karthágó elpusztítása</a:t>
            </a:r>
          </a:p>
          <a:p>
            <a:pPr marL="342900" indent="-342900">
              <a:buFont typeface="+mj-lt"/>
              <a:buAutoNum type="alphaUcPeriod"/>
            </a:pPr>
            <a:r>
              <a:rPr lang="hu-HU" dirty="0" smtClean="0"/>
              <a:t> Hannibál</a:t>
            </a:r>
          </a:p>
          <a:p>
            <a:pPr marL="342900" indent="-342900">
              <a:buFont typeface="+mj-lt"/>
              <a:buAutoNum type="alphaUcPeriod"/>
            </a:pPr>
            <a:r>
              <a:rPr lang="hu-HU" dirty="0" smtClean="0"/>
              <a:t> csapóhíd</a:t>
            </a:r>
          </a:p>
          <a:p>
            <a:pPr marL="342900" indent="-342900">
              <a:buFont typeface="+mj-lt"/>
              <a:buAutoNum type="alphaUcPeriod"/>
            </a:pPr>
            <a:r>
              <a:rPr lang="hu-HU" dirty="0" smtClean="0"/>
              <a:t>Földközi tenger feletti uralom</a:t>
            </a:r>
          </a:p>
          <a:p>
            <a:pPr marL="342900" indent="-342900">
              <a:buFont typeface="+mj-lt"/>
              <a:buAutoNum type="alphaUcPeriod"/>
            </a:pPr>
            <a:r>
              <a:rPr lang="hu-HU" dirty="0" smtClean="0"/>
              <a:t> Cato</a:t>
            </a:r>
          </a:p>
          <a:p>
            <a:pPr marL="342900" indent="-342900">
              <a:buFont typeface="+mj-lt"/>
              <a:buAutoNum type="alphaUcPeriod"/>
            </a:pPr>
            <a:r>
              <a:rPr lang="hu-HU" dirty="0" smtClean="0"/>
              <a:t> </a:t>
            </a:r>
            <a:r>
              <a:rPr lang="hu-HU" dirty="0" err="1" smtClean="0"/>
              <a:t>Scipió</a:t>
            </a:r>
            <a:endParaRPr lang="hu-HU" dirty="0" smtClean="0"/>
          </a:p>
        </p:txBody>
      </p:sp>
      <p:sp>
        <p:nvSpPr>
          <p:cNvPr id="7" name="Szövegdoboz 6"/>
          <p:cNvSpPr txBox="1"/>
          <p:nvPr/>
        </p:nvSpPr>
        <p:spPr>
          <a:xfrm>
            <a:off x="4929190" y="3929066"/>
            <a:ext cx="38576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J. Szicília birtoklása</a:t>
            </a:r>
          </a:p>
          <a:p>
            <a:pPr marL="342900" indent="-342900">
              <a:buAutoNum type="alphaUcPeriod" startAt="11"/>
            </a:pPr>
            <a:r>
              <a:rPr lang="hu-HU" dirty="0" smtClean="0"/>
              <a:t>Szicília római provincia</a:t>
            </a:r>
          </a:p>
          <a:p>
            <a:pPr marL="342900" indent="-342900">
              <a:buAutoNum type="alphaUcPeriod" startAt="11"/>
            </a:pPr>
            <a:r>
              <a:rPr lang="hu-HU" dirty="0" smtClean="0"/>
              <a:t> Karthágó Afrika néven provincia</a:t>
            </a:r>
          </a:p>
          <a:p>
            <a:pPr marL="342900" indent="-342900">
              <a:buAutoNum type="alphaUcPeriod" startAt="11"/>
            </a:pPr>
            <a:r>
              <a:rPr lang="hu-HU" dirty="0" smtClean="0"/>
              <a:t> Róma a Földközi tenger ura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7. Nevezze meg a térképen a pannóniai városokat!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7143768" y="6143644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pic>
        <p:nvPicPr>
          <p:cNvPr id="5" name="Kép 4" descr="pannoni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06" y="1640329"/>
            <a:ext cx="4857784" cy="4360439"/>
          </a:xfrm>
          <a:prstGeom prst="rect">
            <a:avLst/>
          </a:prstGeom>
        </p:spPr>
      </p:pic>
      <p:sp>
        <p:nvSpPr>
          <p:cNvPr id="6" name="Téglalap 5"/>
          <p:cNvSpPr/>
          <p:nvPr/>
        </p:nvSpPr>
        <p:spPr>
          <a:xfrm>
            <a:off x="0" y="6211669"/>
            <a:ext cx="70008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 smtClean="0"/>
              <a:t>Otthoni gyakorláshoz:</a:t>
            </a:r>
          </a:p>
          <a:p>
            <a:r>
              <a:rPr lang="hu-HU" dirty="0" smtClean="0">
                <a:hlinkClick r:id="rId4"/>
              </a:rPr>
              <a:t>http://www.tvt-pecs.sulinet.hu/quiz/tori/pannoniai_varosok.htm</a:t>
            </a:r>
            <a:endParaRPr lang="hu-HU" b="1" dirty="0" smtClean="0">
              <a:hlinkClick r:id="rId5"/>
            </a:endParaRPr>
          </a:p>
        </p:txBody>
      </p:sp>
      <p:graphicFrame>
        <p:nvGraphicFramePr>
          <p:cNvPr id="7" name="Táblázat 6"/>
          <p:cNvGraphicFramePr>
            <a:graphicFrameLocks noGrp="1"/>
          </p:cNvGraphicFramePr>
          <p:nvPr/>
        </p:nvGraphicFramePr>
        <p:xfrm>
          <a:off x="4929190" y="1714488"/>
          <a:ext cx="4143405" cy="38576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6"/>
                <a:gridCol w="1571636"/>
                <a:gridCol w="1714513"/>
              </a:tblGrid>
              <a:tr h="763052">
                <a:tc>
                  <a:txBody>
                    <a:bodyPr/>
                    <a:lstStyle/>
                    <a:p>
                      <a:r>
                        <a:rPr lang="hu-HU" dirty="0" smtClean="0"/>
                        <a:t>Szám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Latin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Magyar</a:t>
                      </a:r>
                      <a:endParaRPr lang="hu-HU" dirty="0"/>
                    </a:p>
                  </a:txBody>
                  <a:tcPr/>
                </a:tc>
              </a:tr>
              <a:tr h="442086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Óbuda</a:t>
                      </a:r>
                      <a:endParaRPr lang="hu-HU" dirty="0"/>
                    </a:p>
                  </a:txBody>
                  <a:tcPr/>
                </a:tc>
              </a:tr>
              <a:tr h="442086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Bécs</a:t>
                      </a:r>
                      <a:endParaRPr lang="hu-HU" dirty="0"/>
                    </a:p>
                  </a:txBody>
                  <a:tcPr/>
                </a:tc>
              </a:tr>
              <a:tr h="442086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Sopron</a:t>
                      </a:r>
                      <a:endParaRPr lang="hu-HU" dirty="0"/>
                    </a:p>
                  </a:txBody>
                  <a:tcPr/>
                </a:tc>
              </a:tr>
              <a:tr h="442086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Szombathely</a:t>
                      </a:r>
                      <a:endParaRPr lang="hu-HU" dirty="0"/>
                    </a:p>
                  </a:txBody>
                  <a:tcPr/>
                </a:tc>
              </a:tr>
              <a:tr h="442086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Pécs</a:t>
                      </a:r>
                      <a:endParaRPr lang="hu-HU" dirty="0"/>
                    </a:p>
                  </a:txBody>
                  <a:tcPr/>
                </a:tc>
              </a:tr>
              <a:tr h="442086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Győr</a:t>
                      </a:r>
                      <a:endParaRPr lang="hu-HU" dirty="0"/>
                    </a:p>
                  </a:txBody>
                  <a:tcPr/>
                </a:tc>
              </a:tr>
              <a:tr h="442086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Tác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8. Nevezze meg Róma tartományait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7465646" y="6345816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pic>
        <p:nvPicPr>
          <p:cNvPr id="4" name="Kép 3" descr="provincia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84" y="1809764"/>
            <a:ext cx="5842000" cy="3619500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0" y="6211669"/>
            <a:ext cx="70008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 smtClean="0"/>
              <a:t>Otthoni gyakorláshoz:</a:t>
            </a:r>
          </a:p>
          <a:p>
            <a:r>
              <a:rPr lang="hu-HU" dirty="0" smtClean="0">
                <a:hlinkClick r:id="rId4"/>
              </a:rPr>
              <a:t>http://www.tvt-pecs.sulinet.hu/quiz/tori/roma_provinciak.htm</a:t>
            </a:r>
            <a:endParaRPr lang="hu-HU" b="1" dirty="0" smtClean="0">
              <a:hlinkClick r:id="rId5"/>
            </a:endParaRPr>
          </a:p>
        </p:txBody>
      </p:sp>
      <p:graphicFrame>
        <p:nvGraphicFramePr>
          <p:cNvPr id="8" name="Táblázat 7"/>
          <p:cNvGraphicFramePr>
            <a:graphicFrameLocks noGrp="1"/>
          </p:cNvGraphicFramePr>
          <p:nvPr/>
        </p:nvGraphicFramePr>
        <p:xfrm>
          <a:off x="5881686" y="1785926"/>
          <a:ext cx="3190908" cy="3643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2214"/>
                <a:gridCol w="928694"/>
              </a:tblGrid>
              <a:tr h="404815">
                <a:tc>
                  <a:txBody>
                    <a:bodyPr/>
                    <a:lstStyle/>
                    <a:p>
                      <a:r>
                        <a:rPr lang="hu-HU" dirty="0" smtClean="0"/>
                        <a:t>Provincia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Szám</a:t>
                      </a:r>
                      <a:endParaRPr lang="hu-HU" dirty="0"/>
                    </a:p>
                  </a:txBody>
                  <a:tcPr/>
                </a:tc>
              </a:tr>
              <a:tr h="404815">
                <a:tc>
                  <a:txBody>
                    <a:bodyPr/>
                    <a:lstStyle/>
                    <a:p>
                      <a:r>
                        <a:rPr lang="hu-HU" dirty="0" smtClean="0"/>
                        <a:t>Afrika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404815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Brittania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404815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Asia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404815">
                <a:tc>
                  <a:txBody>
                    <a:bodyPr/>
                    <a:lstStyle/>
                    <a:p>
                      <a:r>
                        <a:rPr lang="hu-HU" dirty="0" smtClean="0"/>
                        <a:t>Pannónia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404815">
                <a:tc>
                  <a:txBody>
                    <a:bodyPr/>
                    <a:lstStyle/>
                    <a:p>
                      <a:r>
                        <a:rPr lang="hu-HU" dirty="0" smtClean="0"/>
                        <a:t>Gallia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404815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Germania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404815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Hispania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404815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Szicilia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ánus">
  <a:themeElements>
    <a:clrScheme name="Urbánus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ánus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ánus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679</TotalTime>
  <Words>1221</Words>
  <Application>Microsoft Office PowerPoint</Application>
  <PresentationFormat>Diavetítés a képernyőre (4:3 oldalarány)</PresentationFormat>
  <Paragraphs>418</Paragraphs>
  <Slides>25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25</vt:i4>
      </vt:variant>
    </vt:vector>
  </HeadingPairs>
  <TitlesOfParts>
    <vt:vector size="26" baseType="lpstr">
      <vt:lpstr>Urbánus</vt:lpstr>
      <vt:lpstr>5. évfolyam – 4. téma </vt:lpstr>
      <vt:lpstr>1 Csoportosítsa!</vt:lpstr>
      <vt:lpstr>2. Római számok! </vt:lpstr>
      <vt:lpstr>3. Melyik fogalomra ismer?</vt:lpstr>
      <vt:lpstr>4. Rendezze időrendbe az eseményeket!</vt:lpstr>
      <vt:lpstr>5. Kiről van szó?</vt:lpstr>
      <vt:lpstr>6. Rendszerezze!</vt:lpstr>
      <vt:lpstr>7. Nevezze meg a térképen a pannóniai városokat!</vt:lpstr>
      <vt:lpstr>8. Nevezze meg Róma tartományait</vt:lpstr>
      <vt:lpstr>9. Egészítse ki a szöveget!</vt:lpstr>
      <vt:lpstr>10. Mire ismer a képen?</vt:lpstr>
      <vt:lpstr>11. A kereszténységhez kapcsolható ismeretek! Melyek ezek?</vt:lpstr>
      <vt:lpstr>12. Egészítse ki a szólásokat Rómával kapcsolatban!</vt:lpstr>
      <vt:lpstr>1. Megoldás</vt:lpstr>
      <vt:lpstr>2. Megoldás! </vt:lpstr>
      <vt:lpstr>3. Megoldás</vt:lpstr>
      <vt:lpstr>4. Megoldás</vt:lpstr>
      <vt:lpstr>5. Megoldás</vt:lpstr>
      <vt:lpstr>6. Megoldás!</vt:lpstr>
      <vt:lpstr>7. Megoldás</vt:lpstr>
      <vt:lpstr>8. Megoldás</vt:lpstr>
      <vt:lpstr>9. Megoldás</vt:lpstr>
      <vt:lpstr>10. Megoldás</vt:lpstr>
      <vt:lpstr>11. Megoldás</vt:lpstr>
      <vt:lpstr>12. Megoldás</vt:lpstr>
    </vt:vector>
  </TitlesOfParts>
  <Company>Iskola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 évfolyam – 1. téma </dc:title>
  <dc:creator>TVT</dc:creator>
  <cp:lastModifiedBy>IGH - Maczko András</cp:lastModifiedBy>
  <cp:revision>59</cp:revision>
  <dcterms:created xsi:type="dcterms:W3CDTF">2012-11-14T06:30:43Z</dcterms:created>
  <dcterms:modified xsi:type="dcterms:W3CDTF">2016-02-17T08:08:39Z</dcterms:modified>
</cp:coreProperties>
</file>