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664052-B7EF-4A34-8A9E-52A7718DC0C9}" type="datetimeFigureOut">
              <a:rPr lang="hu-HU" smtClean="0"/>
              <a:t>2018. 01. 23.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0E5D03-1A8B-41B1-B964-DDD58E85323F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9600" dirty="0" smtClean="0"/>
              <a:t>Savak</a:t>
            </a:r>
            <a:endParaRPr lang="hu-HU" sz="9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1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Vizes oldata </a:t>
            </a:r>
            <a:r>
              <a:rPr lang="hu-HU" sz="3200" smtClean="0"/>
              <a:t>savas kémhatású</a:t>
            </a:r>
            <a:r>
              <a:rPr lang="hu-HU" sz="3200" dirty="0" smtClean="0"/>
              <a:t>:</a:t>
            </a:r>
          </a:p>
          <a:p>
            <a:r>
              <a:rPr lang="hu-HU" sz="3200" dirty="0" smtClean="0"/>
              <a:t>    </a:t>
            </a:r>
            <a:r>
              <a:rPr lang="hu-HU" sz="3200" dirty="0"/>
              <a:t>HNO</a:t>
            </a:r>
            <a:r>
              <a:rPr lang="hu-HU" sz="3200" baseline="-25000" dirty="0"/>
              <a:t>3     </a:t>
            </a:r>
            <a:r>
              <a:rPr lang="hu-HU" sz="3200" dirty="0"/>
              <a:t>+   </a:t>
            </a:r>
            <a:r>
              <a:rPr lang="hu-HU" sz="3200" dirty="0" smtClean="0"/>
              <a:t>H</a:t>
            </a:r>
            <a:r>
              <a:rPr lang="hu-HU" sz="3200" baseline="-25000" dirty="0" smtClean="0"/>
              <a:t>2</a:t>
            </a:r>
            <a:r>
              <a:rPr lang="hu-HU" sz="3200" dirty="0" smtClean="0"/>
              <a:t>O  </a:t>
            </a:r>
            <a:r>
              <a:rPr lang="hu-HU" sz="3200" dirty="0" smtClean="0">
                <a:latin typeface="Calibri"/>
                <a:cs typeface="Calibri"/>
              </a:rPr>
              <a:t>→</a:t>
            </a:r>
            <a:r>
              <a:rPr lang="hu-HU" sz="3200" dirty="0" smtClean="0"/>
              <a:t>   </a:t>
            </a:r>
            <a:r>
              <a:rPr lang="hu-HU" sz="3200" dirty="0"/>
              <a:t>NO</a:t>
            </a:r>
            <a:r>
              <a:rPr lang="hu-HU" sz="3200" baseline="-25000" dirty="0"/>
              <a:t>3</a:t>
            </a:r>
            <a:r>
              <a:rPr lang="hu-HU" sz="3200" baseline="30000" dirty="0"/>
              <a:t>–</a:t>
            </a:r>
            <a:r>
              <a:rPr lang="hu-HU" sz="3200" dirty="0"/>
              <a:t> +   H</a:t>
            </a:r>
            <a:r>
              <a:rPr lang="hu-HU" sz="3200" baseline="-25000" dirty="0"/>
              <a:t>3</a:t>
            </a:r>
            <a:r>
              <a:rPr lang="hu-HU" sz="3200" dirty="0"/>
              <a:t>O</a:t>
            </a:r>
            <a:r>
              <a:rPr lang="hu-HU" sz="3200" baseline="30000" dirty="0"/>
              <a:t>+</a:t>
            </a:r>
            <a:endParaRPr lang="hu-HU" sz="3200" dirty="0"/>
          </a:p>
          <a:p>
            <a:pPr marL="2286000" lvl="8" indent="0">
              <a:buNone/>
            </a:pPr>
            <a:r>
              <a:rPr lang="hu-HU" sz="3200" dirty="0" smtClean="0"/>
              <a:t>	</a:t>
            </a:r>
            <a:r>
              <a:rPr lang="hu-HU" sz="3200" dirty="0"/>
              <a:t>	 </a:t>
            </a:r>
            <a:r>
              <a:rPr lang="hu-HU" sz="3200" dirty="0" smtClean="0"/>
              <a:t> </a:t>
            </a:r>
            <a:r>
              <a:rPr lang="hu-HU" sz="2800" dirty="0" err="1" smtClean="0"/>
              <a:t>nitrátion</a:t>
            </a:r>
            <a:r>
              <a:rPr lang="hu-HU" sz="2800" dirty="0" smtClean="0"/>
              <a:t>   </a:t>
            </a:r>
            <a:r>
              <a:rPr lang="hu-HU" sz="2800" dirty="0"/>
              <a:t>+ </a:t>
            </a:r>
            <a:r>
              <a:rPr lang="hu-HU" sz="2800" dirty="0" smtClean="0"/>
              <a:t>  </a:t>
            </a:r>
            <a:r>
              <a:rPr lang="hu-HU" sz="2800" u="sng" dirty="0" err="1" smtClean="0"/>
              <a:t>oxóniumion</a:t>
            </a:r>
            <a:endParaRPr lang="hu-HU" sz="2800" dirty="0"/>
          </a:p>
          <a:p>
            <a:r>
              <a:rPr lang="hu-HU" sz="3200" u="sng" dirty="0"/>
              <a:t>S</a:t>
            </a:r>
            <a:r>
              <a:rPr lang="hu-HU" sz="3200" u="sng" dirty="0" smtClean="0"/>
              <a:t>avmaradéka</a:t>
            </a:r>
            <a:r>
              <a:rPr lang="hu-HU" sz="3200" dirty="0" smtClean="0"/>
              <a:t> </a:t>
            </a:r>
            <a:r>
              <a:rPr lang="hu-HU" sz="3200" dirty="0"/>
              <a:t>a </a:t>
            </a:r>
            <a:r>
              <a:rPr lang="hu-HU" sz="3200" dirty="0" err="1"/>
              <a:t>nitrátion</a:t>
            </a:r>
            <a:r>
              <a:rPr lang="hu-HU" sz="3200" dirty="0"/>
              <a:t>, </a:t>
            </a:r>
            <a:r>
              <a:rPr lang="hu-HU" sz="3200" u="sng" dirty="0"/>
              <a:t>sói</a:t>
            </a:r>
            <a:r>
              <a:rPr lang="hu-HU" sz="3200" dirty="0"/>
              <a:t> a nitrátok</a:t>
            </a:r>
            <a:r>
              <a:rPr lang="hu-HU" sz="3200" dirty="0" smtClean="0"/>
              <a:t>.</a:t>
            </a:r>
          </a:p>
          <a:p>
            <a:r>
              <a:rPr lang="hu-HU" sz="3200" u="sng" dirty="0" smtClean="0"/>
              <a:t>Felhasználása</a:t>
            </a:r>
            <a:r>
              <a:rPr lang="hu-HU" sz="3200" dirty="0" smtClean="0"/>
              <a:t>: robbanószer-, műtrágya-, festékgyártás, gyógyszeripar </a:t>
            </a:r>
          </a:p>
        </p:txBody>
      </p:sp>
    </p:spTree>
    <p:extLst>
      <p:ext uri="{BB962C8B-B14F-4D97-AF65-F5344CB8AC3E}">
        <p14:creationId xmlns:p14="http://schemas.microsoft.com/office/powerpoint/2010/main" val="414514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1. </a:t>
            </a:r>
            <a:r>
              <a:rPr lang="hu-HU" b="1" dirty="0" smtClean="0"/>
              <a:t>Sav fogalma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hu-HU" u="sng" dirty="0" smtClean="0"/>
              <a:t>Hétköznapi értelemben </a:t>
            </a:r>
            <a:r>
              <a:rPr lang="hu-HU" dirty="0" smtClean="0"/>
              <a:t>a savanyú ízű, legtöbbször maró hatású folyadékokat savaknak nevezzük. Ezek általában vizes oldatok. </a:t>
            </a:r>
          </a:p>
          <a:p>
            <a:endParaRPr lang="hu-HU" dirty="0"/>
          </a:p>
          <a:p>
            <a:r>
              <a:rPr lang="hu-HU" u="sng" dirty="0" smtClean="0"/>
              <a:t>Kémiai értelemben </a:t>
            </a:r>
            <a:r>
              <a:rPr lang="hu-HU" dirty="0" smtClean="0"/>
              <a:t>azokat az anyagokat nevezzük savaknak, amelyek a </a:t>
            </a:r>
            <a:r>
              <a:rPr lang="hu-HU" u="sng" dirty="0" smtClean="0"/>
              <a:t>vízmolekuláknak protont (H</a:t>
            </a:r>
            <a:r>
              <a:rPr lang="hu-HU" u="sng" baseline="30000" dirty="0" smtClean="0"/>
              <a:t>+</a:t>
            </a:r>
            <a:r>
              <a:rPr lang="hu-HU" u="sng" dirty="0" smtClean="0"/>
              <a:t>) képesek leadni. </a:t>
            </a:r>
          </a:p>
          <a:p>
            <a:r>
              <a:rPr lang="hu-HU" u="sng" dirty="0" smtClean="0"/>
              <a:t>Jellemző alkotórészük a hidrogénion</a:t>
            </a:r>
            <a:r>
              <a:rPr lang="hu-HU" dirty="0" smtClean="0"/>
              <a:t>, illetve ezek hozzákapcsolódnak a vízmolekulákhoz, így keletkezik egy összetett ion, </a:t>
            </a:r>
            <a:r>
              <a:rPr lang="hu-HU" u="sng" dirty="0" smtClean="0"/>
              <a:t>az </a:t>
            </a:r>
            <a:r>
              <a:rPr lang="hu-HU" u="sng" dirty="0" err="1" smtClean="0"/>
              <a:t>oxónium</a:t>
            </a:r>
            <a:r>
              <a:rPr lang="hu-HU" u="sng" dirty="0" smtClean="0"/>
              <a:t> ion.</a:t>
            </a:r>
            <a:r>
              <a:rPr lang="hu-HU" dirty="0" smtClean="0"/>
              <a:t> </a:t>
            </a:r>
            <a:r>
              <a:rPr lang="hu-HU" dirty="0" smtClean="0">
                <a:latin typeface="Calibri"/>
                <a:cs typeface="Calibri"/>
              </a:rPr>
              <a:t> </a:t>
            </a:r>
            <a:r>
              <a:rPr lang="hu-HU" dirty="0" smtClean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lang="hu-HU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lang="hu-HU" dirty="0" smtClean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lang="hu-HU" baseline="30000" dirty="0" smtClean="0">
                <a:solidFill>
                  <a:srgbClr val="FF0000"/>
                </a:solidFill>
                <a:latin typeface="Calibri"/>
                <a:cs typeface="Calibri"/>
              </a:rPr>
              <a:t>+</a:t>
            </a:r>
            <a:r>
              <a:rPr lang="hu-HU" baseline="30000" dirty="0" smtClean="0">
                <a:latin typeface="Calibri"/>
                <a:cs typeface="Calibri"/>
              </a:rPr>
              <a:t> </a:t>
            </a:r>
            <a:r>
              <a:rPr lang="hu-HU" dirty="0" smtClean="0">
                <a:latin typeface="Calibri"/>
                <a:cs typeface="Calibri"/>
              </a:rPr>
              <a:t> -  </a:t>
            </a:r>
            <a:r>
              <a:rPr lang="hu-HU" u="sng" dirty="0" smtClean="0">
                <a:latin typeface="Calibri"/>
                <a:cs typeface="Calibri"/>
              </a:rPr>
              <a:t>ezek okozzák a savas kémhatást.</a:t>
            </a:r>
            <a:endParaRPr lang="hu-HU" u="sng" baseline="30000" dirty="0"/>
          </a:p>
        </p:txBody>
      </p:sp>
    </p:spTree>
    <p:extLst>
      <p:ext uri="{BB962C8B-B14F-4D97-AF65-F5344CB8AC3E}">
        <p14:creationId xmlns:p14="http://schemas.microsoft.com/office/powerpoint/2010/main" val="37260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2. </a:t>
            </a:r>
            <a:r>
              <a:rPr lang="hu-HU" b="1" dirty="0" smtClean="0"/>
              <a:t>Fontos savak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endParaRPr lang="hu-HU" dirty="0" smtClean="0"/>
          </a:p>
          <a:p>
            <a:r>
              <a:rPr lang="hu-HU" sz="3200" dirty="0" smtClean="0"/>
              <a:t>A) H</a:t>
            </a:r>
            <a:r>
              <a:rPr lang="hu-HU" sz="3200" baseline="-25000" dirty="0" smtClean="0"/>
              <a:t>2</a:t>
            </a:r>
            <a:r>
              <a:rPr lang="hu-HU" sz="3200" dirty="0" smtClean="0"/>
              <a:t>CO</a:t>
            </a:r>
            <a:r>
              <a:rPr lang="hu-HU" sz="3200" baseline="-25000" dirty="0" smtClean="0"/>
              <a:t>3</a:t>
            </a:r>
            <a:r>
              <a:rPr lang="hu-HU" sz="3200" dirty="0" smtClean="0"/>
              <a:t> –	szénsav</a:t>
            </a:r>
          </a:p>
          <a:p>
            <a:r>
              <a:rPr lang="hu-HU" sz="3200" dirty="0" smtClean="0"/>
              <a:t>B) </a:t>
            </a:r>
            <a:r>
              <a:rPr lang="hu-HU" sz="3200" dirty="0" err="1" smtClean="0"/>
              <a:t>HCl</a:t>
            </a:r>
            <a:r>
              <a:rPr lang="hu-HU" sz="3200" dirty="0" smtClean="0"/>
              <a:t>      -  	 sósav</a:t>
            </a:r>
          </a:p>
          <a:p>
            <a:r>
              <a:rPr lang="hu-HU" sz="3200" dirty="0" smtClean="0"/>
              <a:t>C) H</a:t>
            </a:r>
            <a:r>
              <a:rPr lang="hu-HU" sz="3200" baseline="-25000" dirty="0" smtClean="0"/>
              <a:t>2</a:t>
            </a:r>
            <a:r>
              <a:rPr lang="hu-HU" sz="3200" dirty="0" smtClean="0"/>
              <a:t>SO</a:t>
            </a:r>
            <a:r>
              <a:rPr lang="hu-HU" sz="3200" baseline="-25000" dirty="0" smtClean="0"/>
              <a:t>4</a:t>
            </a:r>
            <a:r>
              <a:rPr lang="hu-HU" sz="3200" dirty="0" smtClean="0"/>
              <a:t> -  	kénsav</a:t>
            </a:r>
          </a:p>
          <a:p>
            <a:r>
              <a:rPr lang="hu-HU" sz="3200" dirty="0" smtClean="0"/>
              <a:t>D) HNO</a:t>
            </a:r>
            <a:r>
              <a:rPr lang="hu-HU" sz="3200" baseline="-25000" dirty="0" smtClean="0"/>
              <a:t>3</a:t>
            </a:r>
            <a:r>
              <a:rPr lang="hu-HU" sz="3200" dirty="0" smtClean="0"/>
              <a:t> - 	salétromsav</a:t>
            </a:r>
          </a:p>
          <a:p>
            <a:endParaRPr lang="hu-HU" sz="3200" dirty="0"/>
          </a:p>
          <a:p>
            <a:r>
              <a:rPr lang="hu-HU" sz="3200" dirty="0" smtClean="0"/>
              <a:t>A savak fontos alapanyagok a laboratóriumokban és az </a:t>
            </a:r>
            <a:r>
              <a:rPr lang="hu-HU" sz="3200" dirty="0" smtClean="0"/>
              <a:t>iparban.</a:t>
            </a:r>
            <a:endParaRPr lang="hu-HU" sz="3200" dirty="0" smtClean="0"/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7984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A)</a:t>
            </a:r>
            <a:r>
              <a:rPr lang="hu-HU" sz="5400" b="1" dirty="0"/>
              <a:t> Szénsav - H</a:t>
            </a:r>
            <a:r>
              <a:rPr lang="hu-HU" sz="5400" b="1" baseline="-25000" dirty="0"/>
              <a:t>2</a:t>
            </a:r>
            <a:r>
              <a:rPr lang="hu-HU" sz="5400" b="1" dirty="0"/>
              <a:t>CO</a:t>
            </a:r>
            <a:r>
              <a:rPr lang="hu-HU" sz="5400" b="1" baseline="-25000" dirty="0"/>
              <a:t>3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hu-HU" sz="3200" u="sng" dirty="0" smtClean="0"/>
              <a:t>Keletkezése:</a:t>
            </a:r>
            <a:r>
              <a:rPr lang="hu-HU" sz="3200" dirty="0" smtClean="0"/>
              <a:t>  H</a:t>
            </a:r>
            <a:r>
              <a:rPr lang="hu-HU" sz="3200" baseline="-25000" dirty="0" smtClean="0"/>
              <a:t>2</a:t>
            </a:r>
            <a:r>
              <a:rPr lang="hu-HU" sz="3200" dirty="0" smtClean="0"/>
              <a:t>O </a:t>
            </a:r>
            <a:r>
              <a:rPr lang="hu-HU" sz="3200" dirty="0"/>
              <a:t>+ CO</a:t>
            </a:r>
            <a:r>
              <a:rPr lang="hu-HU" sz="3200" baseline="-25000" dirty="0"/>
              <a:t>2</a:t>
            </a:r>
            <a:r>
              <a:rPr lang="hu-HU" sz="3200" dirty="0"/>
              <a:t> </a:t>
            </a:r>
            <a:r>
              <a:rPr lang="hu-HU" sz="3200" dirty="0">
                <a:latin typeface="Calibri"/>
                <a:cs typeface="Calibri"/>
              </a:rPr>
              <a:t>→</a:t>
            </a:r>
            <a:r>
              <a:rPr lang="hu-HU" sz="3200" dirty="0"/>
              <a:t> H</a:t>
            </a:r>
            <a:r>
              <a:rPr lang="hu-HU" sz="3200" baseline="-25000" dirty="0"/>
              <a:t>2</a:t>
            </a:r>
            <a:r>
              <a:rPr lang="hu-HU" sz="3200" dirty="0"/>
              <a:t>CO</a:t>
            </a:r>
            <a:r>
              <a:rPr lang="hu-HU" sz="3200" baseline="-25000" dirty="0"/>
              <a:t>3</a:t>
            </a:r>
            <a:endParaRPr lang="hu-HU" sz="3200" dirty="0"/>
          </a:p>
          <a:p>
            <a:r>
              <a:rPr lang="hu-HU" sz="3200" u="sng" dirty="0" smtClean="0"/>
              <a:t>Tulajdonságai:</a:t>
            </a:r>
            <a:r>
              <a:rPr lang="hu-HU" sz="3200" dirty="0" smtClean="0"/>
              <a:t> </a:t>
            </a:r>
            <a:r>
              <a:rPr lang="hu-HU" sz="3200" dirty="0" err="1"/>
              <a:t>bomlékony</a:t>
            </a:r>
            <a:r>
              <a:rPr lang="hu-HU" sz="3200" dirty="0"/>
              <a:t>, gyenge sav, nem mérgező, iható (szódavíz, üdítő italok), savas </a:t>
            </a:r>
            <a:r>
              <a:rPr lang="hu-HU" sz="3200" dirty="0" smtClean="0"/>
              <a:t>kémhatású</a:t>
            </a:r>
            <a:endParaRPr lang="hu-HU" sz="3200" dirty="0"/>
          </a:p>
          <a:p>
            <a:r>
              <a:rPr lang="hu-HU" sz="3200" u="sng" dirty="0"/>
              <a:t>Savmaradéka</a:t>
            </a:r>
            <a:r>
              <a:rPr lang="hu-HU" sz="3200" dirty="0"/>
              <a:t> a </a:t>
            </a:r>
            <a:r>
              <a:rPr lang="hu-HU" sz="3200" dirty="0" err="1"/>
              <a:t>karbonátion</a:t>
            </a:r>
            <a:r>
              <a:rPr lang="hu-HU" sz="3200" dirty="0"/>
              <a:t>:  CO</a:t>
            </a:r>
            <a:r>
              <a:rPr lang="hu-HU" sz="3200" baseline="-25000" dirty="0"/>
              <a:t>3</a:t>
            </a:r>
            <a:r>
              <a:rPr lang="hu-HU" sz="3200" baseline="30000" dirty="0"/>
              <a:t>2-</a:t>
            </a:r>
          </a:p>
          <a:p>
            <a:r>
              <a:rPr lang="hu-HU" sz="3200" dirty="0"/>
              <a:t> </a:t>
            </a:r>
            <a:r>
              <a:rPr lang="hu-HU" sz="3200" u="sng" dirty="0" smtClean="0"/>
              <a:t>Sói</a:t>
            </a:r>
            <a:r>
              <a:rPr lang="hu-HU" sz="3200" dirty="0" smtClean="0"/>
              <a:t>t  karbonátoknak nevezzük.</a:t>
            </a:r>
          </a:p>
          <a:p>
            <a:r>
              <a:rPr lang="hu-HU" sz="3200" u="sng" dirty="0" smtClean="0"/>
              <a:t>Savmaradék fogalma</a:t>
            </a:r>
            <a:r>
              <a:rPr lang="hu-HU" sz="3200" dirty="0" smtClean="0"/>
              <a:t>: negatív </a:t>
            </a:r>
            <a:r>
              <a:rPr lang="hu-HU" sz="3200" dirty="0"/>
              <a:t>töltésű ion, amely a savmolekulából hidrogénion leadásával keletkezik.</a:t>
            </a:r>
          </a:p>
          <a:p>
            <a:endParaRPr lang="hu-HU" sz="3200" dirty="0" smtClean="0"/>
          </a:p>
          <a:p>
            <a:endParaRPr lang="hu-HU" sz="3200" dirty="0" smtClean="0"/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2116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B) </a:t>
            </a:r>
            <a:r>
              <a:rPr lang="hu-HU" b="1" dirty="0" smtClean="0"/>
              <a:t>Sósav - </a:t>
            </a:r>
            <a:r>
              <a:rPr lang="hu-HU" b="1" dirty="0" err="1" smtClean="0"/>
              <a:t>HCl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Autofit/>
          </a:bodyPr>
          <a:lstStyle/>
          <a:p>
            <a:r>
              <a:rPr lang="hu-HU" sz="2800" u="sng" dirty="0" smtClean="0"/>
              <a:t>Keletkezése: </a:t>
            </a:r>
            <a:r>
              <a:rPr lang="hu-HU" sz="2800" dirty="0" smtClean="0"/>
              <a:t>H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  +  Cl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 </a:t>
            </a:r>
            <a:r>
              <a:rPr lang="hu-HU" sz="2800" dirty="0" smtClean="0">
                <a:latin typeface="Calibri"/>
                <a:cs typeface="Calibri"/>
              </a:rPr>
              <a:t>→  </a:t>
            </a:r>
            <a:r>
              <a:rPr lang="hu-HU" sz="2800" dirty="0" smtClean="0">
                <a:cs typeface="Calibri"/>
              </a:rPr>
              <a:t>2HCl (Hidrogén-klorid)</a:t>
            </a:r>
          </a:p>
          <a:p>
            <a:r>
              <a:rPr lang="hu-HU" sz="2800" u="sng" dirty="0" smtClean="0"/>
              <a:t>A hidrogén-klorid gáz tulajdonságai</a:t>
            </a:r>
            <a:r>
              <a:rPr lang="hu-HU" sz="2800" dirty="0" smtClean="0"/>
              <a:t>:</a:t>
            </a:r>
          </a:p>
          <a:p>
            <a:r>
              <a:rPr lang="hu-HU" sz="2800" dirty="0"/>
              <a:t>s</a:t>
            </a:r>
            <a:r>
              <a:rPr lang="hu-HU" sz="2800" dirty="0" smtClean="0"/>
              <a:t>zíntelen</a:t>
            </a:r>
            <a:r>
              <a:rPr lang="hu-HU" sz="2800" dirty="0"/>
              <a:t>, szúrós szagú gáz, nehezebb a levegőnél, vízben jól </a:t>
            </a:r>
            <a:r>
              <a:rPr lang="hu-HU" sz="2800" dirty="0" smtClean="0"/>
              <a:t>oldódik</a:t>
            </a:r>
            <a:r>
              <a:rPr lang="hu-HU" sz="2800" dirty="0" smtClean="0"/>
              <a:t>, mérgező.</a:t>
            </a:r>
            <a:endParaRPr lang="hu-HU" sz="2800" dirty="0" smtClean="0"/>
          </a:p>
          <a:p>
            <a:r>
              <a:rPr lang="hu-HU" sz="2800" u="sng" dirty="0" smtClean="0"/>
              <a:t>Az oldódás egyenlete</a:t>
            </a:r>
            <a:r>
              <a:rPr lang="hu-HU" sz="2800" dirty="0" smtClean="0"/>
              <a:t>:</a:t>
            </a:r>
            <a:br>
              <a:rPr lang="hu-HU" sz="2800" dirty="0" smtClean="0"/>
            </a:br>
            <a:r>
              <a:rPr lang="hu-HU" sz="2800" dirty="0" err="1" smtClean="0"/>
              <a:t>HCl</a:t>
            </a:r>
            <a:r>
              <a:rPr lang="hu-HU" sz="2800" dirty="0" smtClean="0"/>
              <a:t>  +  H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O  </a:t>
            </a:r>
            <a:r>
              <a:rPr lang="hu-HU" sz="2800" dirty="0" smtClean="0">
                <a:latin typeface="Calibri"/>
                <a:cs typeface="Calibri"/>
              </a:rPr>
              <a:t>→</a:t>
            </a:r>
            <a:r>
              <a:rPr lang="hu-HU" sz="2800" dirty="0" smtClean="0"/>
              <a:t>   Cl</a:t>
            </a:r>
            <a:r>
              <a:rPr lang="hu-HU" sz="2800" baseline="30000" dirty="0" smtClean="0"/>
              <a:t>–       </a:t>
            </a:r>
            <a:r>
              <a:rPr lang="hu-HU" sz="2800" dirty="0" smtClean="0"/>
              <a:t> +     H</a:t>
            </a:r>
            <a:r>
              <a:rPr lang="hu-HU" sz="2800" baseline="-25000" dirty="0" smtClean="0"/>
              <a:t>3</a:t>
            </a:r>
            <a:r>
              <a:rPr lang="hu-HU" sz="2800" dirty="0" smtClean="0"/>
              <a:t>O</a:t>
            </a:r>
            <a:r>
              <a:rPr lang="hu-HU" sz="2800" baseline="30000" dirty="0" smtClean="0"/>
              <a:t>+</a:t>
            </a:r>
          </a:p>
          <a:p>
            <a:pPr marL="2286000" lvl="8" indent="0">
              <a:buNone/>
            </a:pPr>
            <a:r>
              <a:rPr lang="hu-HU" sz="2400" baseline="30000" dirty="0" smtClean="0"/>
              <a:t>	</a:t>
            </a:r>
            <a:r>
              <a:rPr lang="hu-HU" sz="2400" dirty="0"/>
              <a:t>k</a:t>
            </a:r>
            <a:r>
              <a:rPr lang="hu-HU" sz="2400" dirty="0" smtClean="0"/>
              <a:t>loridion  + </a:t>
            </a:r>
            <a:r>
              <a:rPr lang="hu-HU" sz="2400" u="sng" dirty="0" err="1" smtClean="0"/>
              <a:t>oxóniumion</a:t>
            </a:r>
            <a:endParaRPr lang="hu-HU" sz="2400" u="sng" dirty="0"/>
          </a:p>
          <a:p>
            <a:pPr marL="2286000" lvl="8" indent="0">
              <a:buNone/>
            </a:pPr>
            <a:r>
              <a:rPr lang="hu-HU" sz="2400" dirty="0" smtClean="0"/>
              <a:t>		      (Savas kémhatás)</a:t>
            </a:r>
          </a:p>
          <a:p>
            <a:r>
              <a:rPr lang="hu-HU" sz="2800" dirty="0">
                <a:solidFill>
                  <a:srgbClr val="FF0000"/>
                </a:solidFill>
              </a:rPr>
              <a:t>A </a:t>
            </a:r>
            <a:r>
              <a:rPr lang="hu-HU" sz="2800" dirty="0" err="1">
                <a:solidFill>
                  <a:srgbClr val="FF0000"/>
                </a:solidFill>
              </a:rPr>
              <a:t>HCl</a:t>
            </a:r>
            <a:r>
              <a:rPr lang="hu-HU" sz="2800" dirty="0">
                <a:solidFill>
                  <a:srgbClr val="FF0000"/>
                </a:solidFill>
              </a:rPr>
              <a:t> vizes oldatát sósavnak nevezik</a:t>
            </a:r>
            <a:r>
              <a:rPr lang="hu-HU" sz="2800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56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r>
              <a:rPr lang="hu-HU" sz="3200" dirty="0"/>
              <a:t>A</a:t>
            </a:r>
            <a:r>
              <a:rPr lang="hu-HU" sz="3200" u="sng" dirty="0"/>
              <a:t> sósav </a:t>
            </a:r>
            <a:r>
              <a:rPr lang="hu-HU" sz="3200" i="1" dirty="0" smtClean="0">
                <a:solidFill>
                  <a:schemeClr val="tx2"/>
                </a:solidFill>
              </a:rPr>
              <a:t>maró, </a:t>
            </a:r>
            <a:r>
              <a:rPr lang="hu-HU" sz="3200" i="1" dirty="0">
                <a:solidFill>
                  <a:schemeClr val="tx2"/>
                </a:solidFill>
              </a:rPr>
              <a:t>vízkőoldó hatású erős sav</a:t>
            </a:r>
            <a:r>
              <a:rPr lang="hu-HU" sz="3200" dirty="0"/>
              <a:t>.</a:t>
            </a:r>
          </a:p>
          <a:p>
            <a:r>
              <a:rPr lang="hu-HU" sz="3200" dirty="0"/>
              <a:t>A tömény sósav </a:t>
            </a:r>
            <a:r>
              <a:rPr lang="hu-HU" sz="3200" i="1" dirty="0">
                <a:solidFill>
                  <a:schemeClr val="tx2"/>
                </a:solidFill>
              </a:rPr>
              <a:t>38 </a:t>
            </a:r>
            <a:r>
              <a:rPr lang="hu-HU" sz="3200" i="1" dirty="0" err="1">
                <a:solidFill>
                  <a:schemeClr val="tx2"/>
                </a:solidFill>
              </a:rPr>
              <a:t>tömeg%-os</a:t>
            </a:r>
            <a:r>
              <a:rPr lang="hu-HU" sz="3200" dirty="0" smtClean="0"/>
              <a:t>.</a:t>
            </a:r>
            <a:endParaRPr lang="hu-HU" sz="3200" u="sng" dirty="0" smtClean="0"/>
          </a:p>
          <a:p>
            <a:r>
              <a:rPr lang="hu-HU" sz="3200" u="sng" dirty="0" smtClean="0"/>
              <a:t>A </a:t>
            </a:r>
            <a:r>
              <a:rPr lang="hu-HU" sz="3200" u="sng" dirty="0"/>
              <a:t>sósav savmaradéka </a:t>
            </a:r>
            <a:r>
              <a:rPr lang="hu-HU" sz="3200" dirty="0"/>
              <a:t>a kloridion: Cl</a:t>
            </a:r>
            <a:r>
              <a:rPr lang="hu-HU" sz="3200" baseline="30000" dirty="0"/>
              <a:t>–</a:t>
            </a:r>
            <a:r>
              <a:rPr lang="hu-HU" sz="3200" dirty="0"/>
              <a:t> </a:t>
            </a:r>
          </a:p>
          <a:p>
            <a:r>
              <a:rPr lang="hu-HU" sz="3200" dirty="0"/>
              <a:t>A </a:t>
            </a:r>
            <a:r>
              <a:rPr lang="hu-HU" sz="3200" u="sng" dirty="0"/>
              <a:t>sói</a:t>
            </a:r>
            <a:r>
              <a:rPr lang="hu-HU" sz="3200" dirty="0"/>
              <a:t>t kloridoknak nevezik</a:t>
            </a:r>
            <a:r>
              <a:rPr lang="hu-HU" sz="3200" dirty="0" smtClean="0"/>
              <a:t>.</a:t>
            </a:r>
          </a:p>
          <a:p>
            <a:r>
              <a:rPr lang="hu-HU" sz="3200" dirty="0" smtClean="0"/>
              <a:t>Legismertebb sója a </a:t>
            </a:r>
            <a:r>
              <a:rPr lang="hu-HU" sz="3200" dirty="0" err="1" smtClean="0"/>
              <a:t>NaCl</a:t>
            </a:r>
            <a:r>
              <a:rPr lang="hu-HU" sz="3200" dirty="0" smtClean="0"/>
              <a:t> – </a:t>
            </a:r>
            <a:r>
              <a:rPr lang="hu-HU" sz="3200" dirty="0" err="1" smtClean="0"/>
              <a:t>a</a:t>
            </a:r>
            <a:r>
              <a:rPr lang="hu-HU" sz="3200" dirty="0" smtClean="0"/>
              <a:t> konyhasó.</a:t>
            </a:r>
            <a:endParaRPr lang="hu-HU" sz="3200" dirty="0"/>
          </a:p>
          <a:p>
            <a:r>
              <a:rPr lang="hu-HU" sz="3200" u="sng" dirty="0" smtClean="0"/>
              <a:t>Felhasználási területek:</a:t>
            </a:r>
          </a:p>
          <a:p>
            <a:r>
              <a:rPr lang="hu-HU" sz="3200" dirty="0" smtClean="0"/>
              <a:t>Ipar: Fém-, bőr-, műanyag- , festék-, gyógyszeripar</a:t>
            </a:r>
          </a:p>
          <a:p>
            <a:r>
              <a:rPr lang="hu-HU" sz="3200" dirty="0" smtClean="0"/>
              <a:t>Háztartás:  vízkőoldás, fémfelületek tisztítása</a:t>
            </a:r>
          </a:p>
          <a:p>
            <a:endParaRPr lang="hu-HU" sz="32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24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C) </a:t>
            </a:r>
            <a:r>
              <a:rPr lang="hu-HU" b="1" dirty="0" smtClean="0"/>
              <a:t>Kénsav - </a:t>
            </a:r>
            <a:r>
              <a:rPr lang="hu-HU" b="1" dirty="0"/>
              <a:t>H</a:t>
            </a:r>
            <a:r>
              <a:rPr lang="hu-HU" b="1" baseline="-25000" dirty="0"/>
              <a:t>2</a:t>
            </a:r>
            <a:r>
              <a:rPr lang="hu-HU" b="1" dirty="0"/>
              <a:t>SO</a:t>
            </a:r>
            <a:r>
              <a:rPr lang="hu-HU" b="1" baseline="-25000" dirty="0"/>
              <a:t>4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hu-HU" sz="3200" u="sng" dirty="0" smtClean="0"/>
              <a:t>Keletkezése</a:t>
            </a:r>
            <a:r>
              <a:rPr lang="hu-HU" sz="3200" dirty="0" smtClean="0"/>
              <a:t>: H</a:t>
            </a:r>
            <a:r>
              <a:rPr lang="hu-HU" sz="3200" baseline="-25000" dirty="0" smtClean="0"/>
              <a:t>2</a:t>
            </a:r>
            <a:r>
              <a:rPr lang="hu-HU" sz="3200" dirty="0" smtClean="0"/>
              <a:t>O + SO</a:t>
            </a:r>
            <a:r>
              <a:rPr lang="hu-HU" sz="3200" baseline="-25000" dirty="0" smtClean="0"/>
              <a:t>3</a:t>
            </a:r>
            <a:r>
              <a:rPr lang="hu-HU" sz="3200" dirty="0" smtClean="0"/>
              <a:t> </a:t>
            </a:r>
            <a:r>
              <a:rPr lang="hu-HU" sz="3200" dirty="0" smtClean="0">
                <a:latin typeface="Calibri"/>
                <a:cs typeface="Calibri"/>
              </a:rPr>
              <a:t>→  H</a:t>
            </a:r>
            <a:r>
              <a:rPr lang="hu-HU" sz="3200" baseline="-25000" dirty="0" smtClean="0">
                <a:latin typeface="Calibri"/>
                <a:cs typeface="Calibri"/>
              </a:rPr>
              <a:t>2</a:t>
            </a:r>
            <a:r>
              <a:rPr lang="hu-HU" sz="3200" dirty="0" smtClean="0">
                <a:latin typeface="Calibri"/>
                <a:cs typeface="Calibri"/>
              </a:rPr>
              <a:t>SO</a:t>
            </a:r>
            <a:r>
              <a:rPr lang="hu-HU" sz="3200" baseline="-25000" dirty="0" smtClean="0">
                <a:latin typeface="Calibri"/>
                <a:cs typeface="Calibri"/>
              </a:rPr>
              <a:t>4</a:t>
            </a:r>
          </a:p>
          <a:p>
            <a:r>
              <a:rPr lang="hu-HU" sz="3200" u="sng" dirty="0" smtClean="0">
                <a:latin typeface="Calibri"/>
                <a:cs typeface="Calibri"/>
              </a:rPr>
              <a:t>Tulajdonságai</a:t>
            </a:r>
            <a:r>
              <a:rPr lang="hu-HU" sz="3200" dirty="0" smtClean="0">
                <a:latin typeface="Calibri"/>
                <a:cs typeface="Calibri"/>
              </a:rPr>
              <a:t>:</a:t>
            </a:r>
            <a:r>
              <a:rPr lang="hu-HU" sz="3200" dirty="0"/>
              <a:t> </a:t>
            </a:r>
            <a:r>
              <a:rPr lang="hu-HU" sz="3200" i="1" dirty="0">
                <a:solidFill>
                  <a:schemeClr val="tx2"/>
                </a:solidFill>
              </a:rPr>
              <a:t>Színtelen, </a:t>
            </a:r>
            <a:r>
              <a:rPr lang="hu-HU" sz="3200" i="1" dirty="0" smtClean="0">
                <a:solidFill>
                  <a:schemeClr val="tx2"/>
                </a:solidFill>
              </a:rPr>
              <a:t>olajszerű </a:t>
            </a:r>
            <a:r>
              <a:rPr lang="hu-HU" sz="3200" i="1" dirty="0">
                <a:solidFill>
                  <a:schemeClr val="tx2"/>
                </a:solidFill>
              </a:rPr>
              <a:t>folyadék. S</a:t>
            </a:r>
            <a:r>
              <a:rPr lang="hu-HU" sz="3200" i="1" dirty="0" smtClean="0">
                <a:solidFill>
                  <a:schemeClr val="tx2"/>
                </a:solidFill>
              </a:rPr>
              <a:t>űrűsége </a:t>
            </a:r>
            <a:r>
              <a:rPr lang="hu-HU" sz="3200" i="1" dirty="0">
                <a:solidFill>
                  <a:schemeClr val="tx2"/>
                </a:solidFill>
              </a:rPr>
              <a:t>csaknem kétszerese a vízének</a:t>
            </a:r>
            <a:r>
              <a:rPr lang="hu-HU" sz="3200" i="1" dirty="0"/>
              <a:t>. </a:t>
            </a:r>
            <a:r>
              <a:rPr lang="hu-HU" sz="3200" i="1" dirty="0">
                <a:solidFill>
                  <a:schemeClr val="tx2"/>
                </a:solidFill>
              </a:rPr>
              <a:t>Vízben jól oldódik</a:t>
            </a:r>
            <a:r>
              <a:rPr lang="hu-HU" sz="3200" i="1" dirty="0"/>
              <a:t>,</a:t>
            </a:r>
            <a:r>
              <a:rPr lang="hu-HU" sz="3200" dirty="0"/>
              <a:t> oldódás közben erősen </a:t>
            </a:r>
            <a:r>
              <a:rPr lang="hu-HU" sz="3200" dirty="0" smtClean="0"/>
              <a:t>fölmelegszik. </a:t>
            </a:r>
          </a:p>
          <a:p>
            <a:r>
              <a:rPr lang="hu-HU" sz="3200" dirty="0" smtClean="0"/>
              <a:t>A tömény kénsav </a:t>
            </a:r>
            <a:r>
              <a:rPr lang="hu-HU" sz="3200" i="1" dirty="0" smtClean="0"/>
              <a:t>98 </a:t>
            </a:r>
            <a:r>
              <a:rPr lang="hu-HU" sz="3200" i="1" dirty="0" err="1" smtClean="0"/>
              <a:t>tömeg%-os</a:t>
            </a:r>
            <a:r>
              <a:rPr lang="hu-HU" sz="3200" dirty="0" smtClean="0"/>
              <a:t>. Tömény állapotban </a:t>
            </a:r>
            <a:r>
              <a:rPr lang="hu-HU" sz="3200" i="1" dirty="0" smtClean="0">
                <a:solidFill>
                  <a:schemeClr val="tx2"/>
                </a:solidFill>
              </a:rPr>
              <a:t>erősen nedvszívó </a:t>
            </a:r>
            <a:r>
              <a:rPr lang="hu-HU" sz="3200" dirty="0" smtClean="0"/>
              <a:t>folyadék. A víz alkotórészeit vegyületeiből is elvonja, ezért </a:t>
            </a:r>
            <a:r>
              <a:rPr lang="hu-HU" sz="3200" i="1" dirty="0" smtClean="0">
                <a:solidFill>
                  <a:schemeClr val="tx2"/>
                </a:solidFill>
              </a:rPr>
              <a:t>maró, roncsoló hatású</a:t>
            </a:r>
            <a:r>
              <a:rPr lang="hu-HU" sz="3200" dirty="0" smtClean="0"/>
              <a:t>. A tömény kénsav </a:t>
            </a:r>
            <a:r>
              <a:rPr lang="hu-HU" sz="3200" i="1" dirty="0" smtClean="0">
                <a:solidFill>
                  <a:schemeClr val="tx2"/>
                </a:solidFill>
              </a:rPr>
              <a:t>erélyes oxidáló hatású </a:t>
            </a:r>
            <a:r>
              <a:rPr lang="hu-HU" sz="3200" dirty="0" smtClean="0"/>
              <a:t>sav. </a:t>
            </a:r>
          </a:p>
        </p:txBody>
      </p:sp>
    </p:spTree>
    <p:extLst>
      <p:ext uri="{BB962C8B-B14F-4D97-AF65-F5344CB8AC3E}">
        <p14:creationId xmlns:p14="http://schemas.microsoft.com/office/powerpoint/2010/main" val="369579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Autofit/>
          </a:bodyPr>
          <a:lstStyle/>
          <a:p>
            <a:r>
              <a:rPr lang="hu-HU" sz="2800" dirty="0"/>
              <a:t>Vizes oldata savas kémhatású</a:t>
            </a:r>
            <a:r>
              <a:rPr lang="hu-HU" sz="2800" dirty="0" smtClean="0"/>
              <a:t>:</a:t>
            </a:r>
            <a:endParaRPr lang="hu-HU" sz="2800" dirty="0"/>
          </a:p>
          <a:p>
            <a:r>
              <a:rPr lang="hu-HU" sz="2800" dirty="0"/>
              <a:t>2 H</a:t>
            </a:r>
            <a:r>
              <a:rPr lang="hu-HU" sz="2800" baseline="-25000" dirty="0"/>
              <a:t>2</a:t>
            </a:r>
            <a:r>
              <a:rPr lang="hu-HU" sz="2800" dirty="0"/>
              <a:t>O  +  H</a:t>
            </a:r>
            <a:r>
              <a:rPr lang="hu-HU" sz="2800" baseline="-25000" dirty="0"/>
              <a:t>2</a:t>
            </a:r>
            <a:r>
              <a:rPr lang="hu-HU" sz="2800" dirty="0"/>
              <a:t>SO</a:t>
            </a:r>
            <a:r>
              <a:rPr lang="hu-HU" sz="2800" baseline="-25000" dirty="0"/>
              <a:t>4</a:t>
            </a:r>
            <a:r>
              <a:rPr lang="hu-HU" sz="2800" dirty="0"/>
              <a:t>   </a:t>
            </a:r>
            <a:r>
              <a:rPr lang="hu-HU" sz="2800" dirty="0">
                <a:latin typeface="Calibri"/>
                <a:cs typeface="Calibri"/>
              </a:rPr>
              <a:t>→   </a:t>
            </a:r>
            <a:r>
              <a:rPr lang="hu-HU" sz="2800" dirty="0"/>
              <a:t>2 H</a:t>
            </a:r>
            <a:r>
              <a:rPr lang="hu-HU" sz="2800" baseline="-25000" dirty="0"/>
              <a:t>3</a:t>
            </a:r>
            <a:r>
              <a:rPr lang="hu-HU" sz="2800" dirty="0"/>
              <a:t>O</a:t>
            </a:r>
            <a:r>
              <a:rPr lang="hu-HU" sz="2800" baseline="30000" dirty="0"/>
              <a:t>+ </a:t>
            </a:r>
            <a:r>
              <a:rPr lang="hu-HU" sz="2800" dirty="0"/>
              <a:t> </a:t>
            </a:r>
            <a:r>
              <a:rPr lang="hu-HU" sz="2800" baseline="30000" dirty="0"/>
              <a:t>  </a:t>
            </a:r>
            <a:r>
              <a:rPr lang="hu-HU" sz="2800" dirty="0"/>
              <a:t>+ </a:t>
            </a:r>
            <a:r>
              <a:rPr lang="hu-HU" sz="2800" baseline="30000" dirty="0"/>
              <a:t>  </a:t>
            </a:r>
            <a:r>
              <a:rPr lang="hu-HU" sz="2800" dirty="0"/>
              <a:t>SO</a:t>
            </a:r>
            <a:r>
              <a:rPr lang="hu-HU" sz="2800" baseline="-25000" dirty="0"/>
              <a:t>4</a:t>
            </a:r>
            <a:r>
              <a:rPr lang="hu-HU" sz="2800" baseline="30000" dirty="0"/>
              <a:t>2–</a:t>
            </a:r>
            <a:r>
              <a:rPr lang="hu-HU" sz="2800" dirty="0"/>
              <a:t> </a:t>
            </a:r>
          </a:p>
          <a:p>
            <a:pPr marL="2286000" lvl="8" indent="0">
              <a:buNone/>
            </a:pPr>
            <a:r>
              <a:rPr lang="hu-HU" sz="2400" dirty="0"/>
              <a:t>              </a:t>
            </a:r>
            <a:r>
              <a:rPr lang="hu-HU" sz="2400" u="sng" dirty="0"/>
              <a:t>    </a:t>
            </a:r>
            <a:r>
              <a:rPr lang="hu-HU" sz="2400" u="sng" dirty="0" err="1"/>
              <a:t>oxónium</a:t>
            </a:r>
            <a:r>
              <a:rPr lang="hu-HU" sz="2400" u="sng" dirty="0"/>
              <a:t> ion  </a:t>
            </a:r>
            <a:r>
              <a:rPr lang="hu-HU" sz="2400" dirty="0"/>
              <a:t>+    </a:t>
            </a:r>
            <a:r>
              <a:rPr lang="hu-HU" sz="2400" dirty="0" smtClean="0"/>
              <a:t>szulfátion</a:t>
            </a:r>
          </a:p>
          <a:p>
            <a:r>
              <a:rPr lang="hu-HU" sz="2800" dirty="0" smtClean="0"/>
              <a:t>A </a:t>
            </a:r>
            <a:r>
              <a:rPr lang="hu-HU" sz="2800" u="sng" dirty="0" smtClean="0"/>
              <a:t>kénsav savmaradéka </a:t>
            </a:r>
            <a:r>
              <a:rPr lang="hu-HU" sz="2800" dirty="0" smtClean="0"/>
              <a:t> a szulfátion.</a:t>
            </a:r>
          </a:p>
          <a:p>
            <a:r>
              <a:rPr lang="hu-HU" sz="2800" dirty="0" smtClean="0"/>
              <a:t>A </a:t>
            </a:r>
            <a:r>
              <a:rPr lang="hu-HU" sz="2800" u="sng" dirty="0" smtClean="0"/>
              <a:t>kénsav sóit </a:t>
            </a:r>
            <a:r>
              <a:rPr lang="hu-HU" sz="2800" dirty="0" smtClean="0"/>
              <a:t>szulfátoknak nevezzük.</a:t>
            </a:r>
          </a:p>
          <a:p>
            <a:endParaRPr lang="hu-HU" sz="2800" dirty="0" smtClean="0"/>
          </a:p>
          <a:p>
            <a:r>
              <a:rPr lang="hu-HU" sz="2800" b="1" u="sng" dirty="0" smtClean="0"/>
              <a:t> </a:t>
            </a:r>
            <a:r>
              <a:rPr lang="hu-HU" sz="2800" u="sng" dirty="0" smtClean="0"/>
              <a:t>Előállítása:</a:t>
            </a:r>
            <a:r>
              <a:rPr lang="hu-HU" sz="2800" dirty="0" smtClean="0"/>
              <a:t> </a:t>
            </a:r>
            <a:r>
              <a:rPr lang="hu-HU" sz="2800" dirty="0"/>
              <a:t>elemi kénből</a:t>
            </a:r>
          </a:p>
          <a:p>
            <a:r>
              <a:rPr lang="hu-HU" sz="2800" dirty="0"/>
              <a:t>S  </a:t>
            </a:r>
            <a:r>
              <a:rPr lang="hu-HU" sz="2800" dirty="0" smtClean="0">
                <a:latin typeface="Calibri"/>
                <a:cs typeface="Calibri"/>
              </a:rPr>
              <a:t>→  </a:t>
            </a:r>
            <a:r>
              <a:rPr lang="hu-HU" sz="2800" dirty="0" smtClean="0"/>
              <a:t>SO</a:t>
            </a:r>
            <a:r>
              <a:rPr lang="hu-HU" sz="2800" baseline="-25000" dirty="0" smtClean="0"/>
              <a:t>2    </a:t>
            </a:r>
            <a:r>
              <a:rPr lang="hu-HU" sz="2800" dirty="0" smtClean="0"/>
              <a:t> </a:t>
            </a:r>
            <a:r>
              <a:rPr lang="hu-HU" sz="2800" dirty="0" smtClean="0">
                <a:latin typeface="Calibri"/>
                <a:cs typeface="Calibri"/>
              </a:rPr>
              <a:t>→</a:t>
            </a:r>
            <a:r>
              <a:rPr lang="hu-HU" sz="2800" dirty="0"/>
              <a:t> </a:t>
            </a:r>
            <a:r>
              <a:rPr lang="hu-HU" sz="2800" dirty="0" smtClean="0"/>
              <a:t> </a:t>
            </a:r>
            <a:r>
              <a:rPr lang="hu-HU" sz="2800" dirty="0"/>
              <a:t>SO</a:t>
            </a:r>
            <a:r>
              <a:rPr lang="hu-HU" sz="2800" baseline="-25000" dirty="0"/>
              <a:t>3  </a:t>
            </a:r>
            <a:r>
              <a:rPr lang="hu-HU" sz="2800" dirty="0" smtClean="0"/>
              <a:t>  </a:t>
            </a:r>
            <a:r>
              <a:rPr lang="hu-HU" sz="2800" dirty="0"/>
              <a:t> </a:t>
            </a:r>
            <a:r>
              <a:rPr lang="hu-HU" sz="2800" dirty="0" smtClean="0">
                <a:latin typeface="Calibri"/>
                <a:cs typeface="Calibri"/>
              </a:rPr>
              <a:t>→ </a:t>
            </a:r>
            <a:r>
              <a:rPr lang="hu-HU" sz="2800" dirty="0" smtClean="0"/>
              <a:t>H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SO</a:t>
            </a:r>
            <a:r>
              <a:rPr lang="hu-HU" sz="2800" baseline="-25000" dirty="0" smtClean="0"/>
              <a:t>4  </a:t>
            </a:r>
            <a:endParaRPr lang="hu-HU" sz="2800" dirty="0"/>
          </a:p>
          <a:p>
            <a:r>
              <a:rPr lang="hu-HU" sz="2800" u="sng" dirty="0" smtClean="0"/>
              <a:t>Felhasználása</a:t>
            </a:r>
            <a:r>
              <a:rPr lang="hu-HU" sz="2800" dirty="0" smtClean="0"/>
              <a:t>: Műtrágya-, festék-, gyógyszer-, mosószergyártás</a:t>
            </a:r>
          </a:p>
        </p:txBody>
      </p:sp>
    </p:spTree>
    <p:extLst>
      <p:ext uri="{BB962C8B-B14F-4D97-AF65-F5344CB8AC3E}">
        <p14:creationId xmlns:p14="http://schemas.microsoft.com/office/powerpoint/2010/main" val="171264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D) Salétromsav – HNO</a:t>
            </a:r>
            <a:r>
              <a:rPr lang="hu-HU" baseline="-25000" dirty="0" smtClean="0"/>
              <a:t>3</a:t>
            </a:r>
            <a:endParaRPr lang="hu-HU" baseline="-25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hu-HU" sz="3200" u="sng" dirty="0" smtClean="0"/>
              <a:t>Tulajdonságai</a:t>
            </a:r>
            <a:r>
              <a:rPr lang="hu-HU" sz="3200" dirty="0" smtClean="0"/>
              <a:t>: </a:t>
            </a:r>
            <a:r>
              <a:rPr lang="hu-HU" sz="3200" i="1" dirty="0">
                <a:solidFill>
                  <a:schemeClr val="tx2"/>
                </a:solidFill>
              </a:rPr>
              <a:t>Színtelen, szúrós szagú folyadék. </a:t>
            </a:r>
            <a:r>
              <a:rPr lang="hu-HU" sz="3200" i="1" dirty="0" smtClean="0">
                <a:solidFill>
                  <a:schemeClr val="tx2"/>
                </a:solidFill>
              </a:rPr>
              <a:t> </a:t>
            </a:r>
            <a:r>
              <a:rPr lang="hu-HU" sz="3200" i="1" dirty="0">
                <a:solidFill>
                  <a:schemeClr val="tx2"/>
                </a:solidFill>
              </a:rPr>
              <a:t>Sűrűbb a víznél. </a:t>
            </a:r>
            <a:r>
              <a:rPr lang="hu-HU" sz="3200" i="1" dirty="0" smtClean="0">
                <a:solidFill>
                  <a:schemeClr val="tx2"/>
                </a:solidFill>
              </a:rPr>
              <a:t> </a:t>
            </a:r>
            <a:r>
              <a:rPr lang="hu-HU" sz="3200" i="1" dirty="0">
                <a:solidFill>
                  <a:schemeClr val="tx2"/>
                </a:solidFill>
              </a:rPr>
              <a:t>Vízben jól </a:t>
            </a:r>
            <a:r>
              <a:rPr lang="hu-HU" sz="3200" i="1" dirty="0" smtClean="0">
                <a:solidFill>
                  <a:schemeClr val="tx2"/>
                </a:solidFill>
              </a:rPr>
              <a:t>oldódik. Oxidáló hatású erős sav</a:t>
            </a:r>
            <a:r>
              <a:rPr lang="hu-HU" sz="3200" dirty="0" smtClean="0"/>
              <a:t>. A legtöményebb </a:t>
            </a:r>
            <a:r>
              <a:rPr lang="hu-HU" sz="3200" dirty="0"/>
              <a:t>salétromsav </a:t>
            </a:r>
            <a:r>
              <a:rPr lang="hu-HU" sz="3200" dirty="0">
                <a:solidFill>
                  <a:schemeClr val="tx2"/>
                </a:solidFill>
              </a:rPr>
              <a:t>65 </a:t>
            </a:r>
            <a:r>
              <a:rPr lang="hu-HU" sz="3200" dirty="0" err="1">
                <a:solidFill>
                  <a:schemeClr val="tx2"/>
                </a:solidFill>
              </a:rPr>
              <a:t>tömeg%-</a:t>
            </a:r>
            <a:r>
              <a:rPr lang="hu-HU" sz="3200" dirty="0" err="1" smtClean="0">
                <a:solidFill>
                  <a:schemeClr val="tx2"/>
                </a:solidFill>
              </a:rPr>
              <a:t>os</a:t>
            </a:r>
            <a:r>
              <a:rPr lang="hu-HU" sz="3200" dirty="0" smtClean="0"/>
              <a:t>. </a:t>
            </a:r>
            <a:r>
              <a:rPr lang="hu-HU" sz="3200" i="1" dirty="0" smtClean="0">
                <a:solidFill>
                  <a:schemeClr val="tx2"/>
                </a:solidFill>
              </a:rPr>
              <a:t>Mérgező</a:t>
            </a:r>
            <a:r>
              <a:rPr lang="hu-HU" sz="3200" i="1" dirty="0">
                <a:solidFill>
                  <a:schemeClr val="tx2"/>
                </a:solidFill>
              </a:rPr>
              <a:t>, maró hatású </a:t>
            </a:r>
            <a:r>
              <a:rPr lang="hu-HU" sz="3200" dirty="0" smtClean="0"/>
              <a:t>anyag. </a:t>
            </a:r>
            <a:r>
              <a:rPr lang="hu-HU" sz="3200" i="1" dirty="0" err="1">
                <a:solidFill>
                  <a:schemeClr val="tx2"/>
                </a:solidFill>
              </a:rPr>
              <a:t>B</a:t>
            </a:r>
            <a:r>
              <a:rPr lang="hu-HU" sz="3200" i="1" dirty="0" err="1" smtClean="0">
                <a:solidFill>
                  <a:schemeClr val="tx2"/>
                </a:solidFill>
              </a:rPr>
              <a:t>omlékony</a:t>
            </a:r>
            <a:r>
              <a:rPr lang="hu-HU" sz="3200" dirty="0"/>
              <a:t>, sötét üvegben </a:t>
            </a:r>
            <a:r>
              <a:rPr lang="hu-HU" sz="3200" dirty="0" smtClean="0"/>
              <a:t>tároljuk. </a:t>
            </a:r>
            <a:r>
              <a:rPr lang="hu-HU" sz="3200" i="1" dirty="0" smtClean="0">
                <a:solidFill>
                  <a:schemeClr val="tx2"/>
                </a:solidFill>
              </a:rPr>
              <a:t>Feloldja a rezet és az ezüstöt</a:t>
            </a:r>
            <a:r>
              <a:rPr lang="hu-HU" sz="3200" dirty="0" smtClean="0"/>
              <a:t>, az aranyat viszont nem, ezért </a:t>
            </a:r>
            <a:r>
              <a:rPr lang="hu-HU" sz="3200" i="1" dirty="0" smtClean="0">
                <a:solidFill>
                  <a:schemeClr val="tx2"/>
                </a:solidFill>
              </a:rPr>
              <a:t>választóvíznek</a:t>
            </a:r>
            <a:r>
              <a:rPr lang="hu-HU" sz="3200" dirty="0" smtClean="0"/>
              <a:t> is nevezik.</a:t>
            </a:r>
          </a:p>
          <a:p>
            <a:r>
              <a:rPr lang="hu-HU" sz="3200" i="1" dirty="0" smtClean="0">
                <a:solidFill>
                  <a:schemeClr val="tx2"/>
                </a:solidFill>
              </a:rPr>
              <a:t>A sósavval alkotott 1:3 arányú elegye a</a:t>
            </a:r>
            <a:r>
              <a:rPr lang="hu-HU" sz="3200" dirty="0" smtClean="0"/>
              <a:t> </a:t>
            </a:r>
            <a:r>
              <a:rPr lang="hu-HU" sz="3200" i="1" dirty="0" smtClean="0">
                <a:solidFill>
                  <a:schemeClr val="tx2"/>
                </a:solidFill>
              </a:rPr>
              <a:t>királyvíz az aranyat is feloldja. </a:t>
            </a:r>
          </a:p>
          <a:p>
            <a:endParaRPr lang="hu-HU" sz="3200" i="1" dirty="0" smtClean="0">
              <a:solidFill>
                <a:schemeClr val="tx2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986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448</Words>
  <Application>Microsoft Office PowerPoint</Application>
  <PresentationFormat>Diavetítés a képernyőre (4:3 oldalarány)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Savak</vt:lpstr>
      <vt:lpstr>1. Sav fogalma:</vt:lpstr>
      <vt:lpstr>2. Fontos savak:</vt:lpstr>
      <vt:lpstr>A) Szénsav - H2CO3</vt:lpstr>
      <vt:lpstr>B) Sósav - HCl</vt:lpstr>
      <vt:lpstr>PowerPoint bemutató</vt:lpstr>
      <vt:lpstr>C) Kénsav - H2SO4</vt:lpstr>
      <vt:lpstr>PowerPoint bemutató</vt:lpstr>
      <vt:lpstr>D) Salétromsav – HNO3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Savak</dc:title>
  <dc:creator>Windows-felhasználó</dc:creator>
  <cp:lastModifiedBy>Windows-felhasználó</cp:lastModifiedBy>
  <cp:revision>18</cp:revision>
  <dcterms:created xsi:type="dcterms:W3CDTF">2018-01-22T15:59:33Z</dcterms:created>
  <dcterms:modified xsi:type="dcterms:W3CDTF">2018-01-23T16:25:31Z</dcterms:modified>
</cp:coreProperties>
</file>