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9DB5EF-2DC4-4708-876D-674D218391D4}" type="datetimeFigureOut">
              <a:rPr lang="hu-HU" smtClean="0"/>
              <a:t>2017. 11. 04.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F8D8E7-5A2E-4E36-A9FB-715665B960B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/>
              <a:t>Sav- bázis reakciók 3.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Közömbösítési reakciók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881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0080"/>
          </a:xfrm>
        </p:spPr>
        <p:txBody>
          <a:bodyPr>
            <a:normAutofit/>
          </a:bodyPr>
          <a:lstStyle/>
          <a:p>
            <a:r>
              <a:rPr lang="hu-HU" sz="4000" dirty="0" smtClean="0"/>
              <a:t>1. </a:t>
            </a:r>
            <a:r>
              <a:rPr lang="hu-HU" sz="4000" dirty="0"/>
              <a:t>Nátrium- hidroxid reakciója sósavval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5"/>
            <a:ext cx="6984775" cy="23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725144"/>
            <a:ext cx="626469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7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2088232"/>
          </a:xfrm>
        </p:spPr>
        <p:txBody>
          <a:bodyPr>
            <a:normAutofit fontScale="90000"/>
          </a:bodyPr>
          <a:lstStyle/>
          <a:p>
            <a:pPr lvl="0"/>
            <a:r>
              <a:rPr lang="hu-HU" b="1" u="sng" dirty="0" smtClean="0"/>
              <a:t/>
            </a:r>
            <a:br>
              <a:rPr lang="hu-HU" b="1" u="sng" dirty="0" smtClean="0"/>
            </a:br>
            <a:r>
              <a:rPr lang="hu-HU" b="1" u="sng" dirty="0"/>
              <a:t/>
            </a:r>
            <a:br>
              <a:rPr lang="hu-HU" b="1" u="sng" dirty="0"/>
            </a:br>
            <a:r>
              <a:rPr lang="hu-HU" dirty="0" smtClean="0"/>
              <a:t>2. </a:t>
            </a:r>
            <a:r>
              <a:rPr lang="hu-HU" sz="4400" dirty="0" smtClean="0"/>
              <a:t>Összefoglaló</a:t>
            </a:r>
            <a:r>
              <a:rPr lang="hu-HU" dirty="0" smtClean="0"/>
              <a:t> indikátortáblázat és pH </a:t>
            </a:r>
            <a:r>
              <a:rPr lang="hu-HU" dirty="0" err="1" smtClean="0"/>
              <a:t>-értékek</a:t>
            </a:r>
            <a:r>
              <a:rPr lang="hu-HU" dirty="0" smtClean="0"/>
              <a:t>:</a:t>
            </a:r>
            <a:br>
              <a:rPr lang="hu-HU" dirty="0" smtClean="0"/>
            </a:b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7650617"/>
              </p:ext>
            </p:extLst>
          </p:nvPr>
        </p:nvGraphicFramePr>
        <p:xfrm>
          <a:off x="1115616" y="2888861"/>
          <a:ext cx="6336704" cy="25603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28192"/>
                <a:gridCol w="1512168"/>
                <a:gridCol w="1368152"/>
                <a:gridCol w="1728192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Times New Roman"/>
                          <a:ea typeface="Times New Roman"/>
                        </a:rPr>
                        <a:t>indikátor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Times New Roman"/>
                          <a:ea typeface="Times New Roman"/>
                        </a:rPr>
                        <a:t>Savas </a:t>
                      </a:r>
                      <a:r>
                        <a:rPr lang="hu-HU" sz="2400" dirty="0" err="1">
                          <a:effectLst/>
                          <a:latin typeface="Times New Roman"/>
                          <a:ea typeface="Times New Roman"/>
                        </a:rPr>
                        <a:t>kh</a:t>
                      </a:r>
                      <a:r>
                        <a:rPr lang="hu-HU" sz="24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Times New Roman"/>
                          <a:ea typeface="Times New Roman"/>
                        </a:rPr>
                        <a:t>Semleges kh.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Times New Roman"/>
                          <a:ea typeface="Times New Roman"/>
                        </a:rPr>
                        <a:t>Lúgos kh.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Times New Roman"/>
                          <a:ea typeface="Times New Roman"/>
                        </a:rPr>
                        <a:t>Univerzális ind.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Piros</a:t>
                      </a:r>
                      <a:endParaRPr lang="hu-H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339966"/>
                          </a:solidFill>
                          <a:effectLst/>
                          <a:latin typeface="Times New Roman"/>
                          <a:ea typeface="Times New Roman"/>
                        </a:rPr>
                        <a:t>Zöld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Kék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Times New Roman"/>
                          <a:ea typeface="Times New Roman"/>
                        </a:rPr>
                        <a:t>Lakmusz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Piros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FF00FF"/>
                          </a:solidFill>
                          <a:effectLst/>
                          <a:latin typeface="Times New Roman"/>
                          <a:ea typeface="Times New Roman"/>
                        </a:rPr>
                        <a:t>Lila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Kék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Times New Roman"/>
                          <a:ea typeface="Times New Roman"/>
                        </a:rPr>
                        <a:t>Fenolftalein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ln w="0">
                            <a:solidFill>
                              <a:prstClr val="black"/>
                            </a:solidFill>
                          </a:ln>
                          <a:noFill/>
                          <a:effectLst/>
                          <a:latin typeface="Times New Roman"/>
                          <a:ea typeface="Times New Roman"/>
                        </a:rPr>
                        <a:t>Színtelen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ln w="0">
                            <a:solidFill>
                              <a:prstClr val="black"/>
                            </a:solidFill>
                          </a:ln>
                          <a:noFill/>
                          <a:effectLst/>
                          <a:latin typeface="Times New Roman"/>
                          <a:ea typeface="Times New Roman"/>
                        </a:rPr>
                        <a:t>Színtelen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Piros</a:t>
                      </a:r>
                      <a:endParaRPr lang="hu-HU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Times New Roman"/>
                          <a:ea typeface="Times New Roman"/>
                        </a:rPr>
                        <a:t>pH érték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Times New Roman"/>
                          <a:ea typeface="Times New Roman"/>
                        </a:rPr>
                        <a:t>0 ≤ pH &lt;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  <a:latin typeface="Times New Roman"/>
                          <a:ea typeface="Times New Roman"/>
                        </a:rPr>
                        <a:t> pH = 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  <a:latin typeface="Times New Roman"/>
                          <a:ea typeface="Times New Roman"/>
                        </a:rPr>
                        <a:t>7&lt; pH ≤ 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47825" y="2909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8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3. Összefüggés az ionok aránya és az </a:t>
            </a:r>
            <a:r>
              <a:rPr lang="hu-HU" dirty="0"/>
              <a:t>o</a:t>
            </a:r>
            <a:r>
              <a:rPr lang="hu-HU" dirty="0" smtClean="0"/>
              <a:t>ldat kémhatása között: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136024"/>
              </p:ext>
            </p:extLst>
          </p:nvPr>
        </p:nvGraphicFramePr>
        <p:xfrm>
          <a:off x="1647190" y="3170951"/>
          <a:ext cx="5849620" cy="211717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4810"/>
                <a:gridCol w="2924810"/>
              </a:tblGrid>
              <a:tr h="654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Ionok aránya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>
                          <a:effectLst/>
                          <a:latin typeface="Times New Roman"/>
                          <a:ea typeface="Times New Roman"/>
                        </a:rPr>
                        <a:t>kémhatás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hu-HU" sz="3200" dirty="0" smtClean="0">
                          <a:effectLst/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hu-HU" sz="3200" baseline="30000" dirty="0" smtClean="0"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] &gt;  [OH</a:t>
                      </a:r>
                      <a:r>
                        <a:rPr lang="hu-HU" sz="3200" baseline="300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savas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hu-HU" sz="3200" dirty="0" smtClean="0">
                          <a:effectLst/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hu-HU" sz="3200" baseline="30000" dirty="0" smtClean="0"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]  = [OH</a:t>
                      </a:r>
                      <a:r>
                        <a:rPr lang="hu-HU" sz="3200" baseline="300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>
                          <a:solidFill>
                            <a:srgbClr val="339966"/>
                          </a:solidFill>
                          <a:effectLst/>
                          <a:latin typeface="Times New Roman"/>
                          <a:ea typeface="Times New Roman"/>
                        </a:rPr>
                        <a:t>semleges</a:t>
                      </a:r>
                      <a:endParaRPr lang="hu-H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[</a:t>
                      </a:r>
                      <a:r>
                        <a:rPr lang="hu-HU" sz="3200" dirty="0" smtClean="0">
                          <a:effectLst/>
                          <a:latin typeface="Times New Roman"/>
                          <a:ea typeface="Times New Roman"/>
                        </a:rPr>
                        <a:t>H</a:t>
                      </a:r>
                      <a:r>
                        <a:rPr lang="hu-HU" sz="3200" baseline="30000" dirty="0" smtClean="0">
                          <a:effectLst/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]  &lt; [OH</a:t>
                      </a:r>
                      <a:r>
                        <a:rPr lang="hu-HU" sz="3200" baseline="300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hu-HU" sz="3200" dirty="0">
                          <a:effectLst/>
                          <a:latin typeface="Times New Roman"/>
                          <a:ea typeface="Times New Roman"/>
                        </a:rPr>
                        <a:t>]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Times New Roman"/>
                        </a:rPr>
                        <a:t>lúgos</a:t>
                      </a:r>
                      <a:endParaRPr lang="hu-H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1936" y="306569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5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hu-HU" sz="4400" dirty="0" smtClean="0"/>
              <a:t>4. Sav-bázis reakciók fogalma</a:t>
            </a:r>
            <a:r>
              <a:rPr lang="hu-HU" dirty="0" smtClean="0"/>
              <a:t>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hu-HU" sz="2800" b="1" u="sng" dirty="0">
                <a:latin typeface="Times New Roman"/>
                <a:ea typeface="Times New Roman"/>
              </a:rPr>
              <a:t>Sav-bázis reakcióknak</a:t>
            </a:r>
            <a:r>
              <a:rPr lang="hu-HU" sz="2800" dirty="0">
                <a:latin typeface="Times New Roman"/>
                <a:ea typeface="Times New Roman"/>
              </a:rPr>
              <a:t> az olyan kémiai reakciókat nevezzük, amelyekben hidrogénion (proton) átadás történik. A közömbösítés is sav-bázis reakció</a:t>
            </a:r>
            <a:r>
              <a:rPr lang="hu-HU" sz="2800" dirty="0" smtClean="0">
                <a:latin typeface="Times New Roman"/>
                <a:ea typeface="Times New Roman"/>
              </a:rPr>
              <a:t>.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endParaRPr lang="hu-H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b="1" u="sng" dirty="0" smtClean="0">
                <a:latin typeface="Times New Roman"/>
                <a:ea typeface="Times New Roman"/>
              </a:rPr>
              <a:t>A </a:t>
            </a:r>
            <a:r>
              <a:rPr lang="hu-HU" sz="2800" b="1" u="sng" dirty="0">
                <a:latin typeface="Times New Roman"/>
                <a:ea typeface="Times New Roman"/>
              </a:rPr>
              <a:t>közömbösítés</a:t>
            </a:r>
            <a:r>
              <a:rPr lang="hu-HU" sz="2800" dirty="0">
                <a:latin typeface="Times New Roman"/>
                <a:ea typeface="Times New Roman"/>
              </a:rPr>
              <a:t> olyan kémiai reakció, amelyben a sav hidrogénionjai és a bázis hidroxidionjai semleges kémhatású vízmolekulákká egyesülnek.</a:t>
            </a:r>
            <a:endParaRPr lang="hu-HU" sz="16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Times New Roman"/>
              </a:rPr>
              <a:t> </a:t>
            </a:r>
            <a:endParaRPr lang="hu-HU" sz="16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561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5. pH-skála</a:t>
            </a:r>
            <a:endParaRPr lang="hu-H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686844"/>
            <a:ext cx="65722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60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272808" cy="510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2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920880" cy="409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298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145</Words>
  <Application>Microsoft Office PowerPoint</Application>
  <PresentationFormat>Diavetítés a képernyőre (4:3 oldalarány)</PresentationFormat>
  <Paragraphs>39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Sav- bázis reakciók 3.</vt:lpstr>
      <vt:lpstr>1. Nátrium- hidroxid reakciója sósavval</vt:lpstr>
      <vt:lpstr>  2. Összefoglaló indikátortáblázat és pH -értékek: </vt:lpstr>
      <vt:lpstr>3. Összefüggés az ionok aránya és az oldat kémhatása között:</vt:lpstr>
      <vt:lpstr>4. Sav-bázis reakciók fogalma:</vt:lpstr>
      <vt:lpstr>5. pH-skála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Sav- bázis reakciók 3.</dc:title>
  <dc:creator>Windows-felhasználó</dc:creator>
  <cp:lastModifiedBy>Windows-felhasználó</cp:lastModifiedBy>
  <cp:revision>4</cp:revision>
  <dcterms:created xsi:type="dcterms:W3CDTF">2017-11-04T18:25:14Z</dcterms:created>
  <dcterms:modified xsi:type="dcterms:W3CDTF">2017-11-04T19:02:37Z</dcterms:modified>
</cp:coreProperties>
</file>