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E9878-2A54-4E1C-811B-16EAD891AAB6}" type="datetimeFigureOut">
              <a:rPr lang="hu-HU" smtClean="0"/>
              <a:t>2017. 11. 04.</a:t>
            </a:fld>
            <a:endParaRPr lang="hu-H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87C0A-F2C3-42B8-B314-5F15361FE496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E9878-2A54-4E1C-811B-16EAD891AAB6}" type="datetimeFigureOut">
              <a:rPr lang="hu-HU" smtClean="0"/>
              <a:t>2017. 11. 04.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87C0A-F2C3-42B8-B314-5F15361FE49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E9878-2A54-4E1C-811B-16EAD891AAB6}" type="datetimeFigureOut">
              <a:rPr lang="hu-HU" smtClean="0"/>
              <a:t>2017. 11. 04.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87C0A-F2C3-42B8-B314-5F15361FE49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E9878-2A54-4E1C-811B-16EAD891AAB6}" type="datetimeFigureOut">
              <a:rPr lang="hu-HU" smtClean="0"/>
              <a:t>2017. 11. 04.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87C0A-F2C3-42B8-B314-5F15361FE49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E9878-2A54-4E1C-811B-16EAD891AAB6}" type="datetimeFigureOut">
              <a:rPr lang="hu-HU" smtClean="0"/>
              <a:t>2017. 11. 04.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87C0A-F2C3-42B8-B314-5F15361FE496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E9878-2A54-4E1C-811B-16EAD891AAB6}" type="datetimeFigureOut">
              <a:rPr lang="hu-HU" smtClean="0"/>
              <a:t>2017. 11. 04.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87C0A-F2C3-42B8-B314-5F15361FE49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E9878-2A54-4E1C-811B-16EAD891AAB6}" type="datetimeFigureOut">
              <a:rPr lang="hu-HU" smtClean="0"/>
              <a:t>2017. 11. 04.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87C0A-F2C3-42B8-B314-5F15361FE49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E9878-2A54-4E1C-811B-16EAD891AAB6}" type="datetimeFigureOut">
              <a:rPr lang="hu-HU" smtClean="0"/>
              <a:t>2017. 11. 04.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87C0A-F2C3-42B8-B314-5F15361FE49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E9878-2A54-4E1C-811B-16EAD891AAB6}" type="datetimeFigureOut">
              <a:rPr lang="hu-HU" smtClean="0"/>
              <a:t>2017. 11. 04.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87C0A-F2C3-42B8-B314-5F15361FE49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E9878-2A54-4E1C-811B-16EAD891AAB6}" type="datetimeFigureOut">
              <a:rPr lang="hu-HU" smtClean="0"/>
              <a:t>2017. 11. 04.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87C0A-F2C3-42B8-B314-5F15361FE49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E9878-2A54-4E1C-811B-16EAD891AAB6}" type="datetimeFigureOut">
              <a:rPr lang="hu-HU" smtClean="0"/>
              <a:t>2017. 11. 04.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F687C0A-F2C3-42B8-B314-5F15361FE496}" type="slidenum">
              <a:rPr lang="hu-HU" smtClean="0"/>
              <a:t>‹#›</a:t>
            </a:fld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05E9878-2A54-4E1C-811B-16EAD891AAB6}" type="datetimeFigureOut">
              <a:rPr lang="hu-HU" smtClean="0"/>
              <a:t>2017. 11. 04.</a:t>
            </a:fld>
            <a:endParaRPr lang="hu-H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F687C0A-F2C3-42B8-B314-5F15361FE496}" type="slidenum">
              <a:rPr lang="hu-HU" smtClean="0"/>
              <a:t>‹#›</a:t>
            </a:fld>
            <a:endParaRPr lang="hu-H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u-HU" dirty="0">
                <a:effectLst/>
              </a:rPr>
              <a:t>Sav-bázis reakciók 1.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4000" dirty="0"/>
              <a:t>Savak – savas kémhatás</a:t>
            </a:r>
          </a:p>
        </p:txBody>
      </p:sp>
    </p:spTree>
    <p:extLst>
      <p:ext uri="{BB962C8B-B14F-4D97-AF65-F5344CB8AC3E}">
        <p14:creationId xmlns:p14="http://schemas.microsoft.com/office/powerpoint/2010/main" val="425241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1. Savak: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hu-HU" dirty="0" smtClean="0"/>
              <a:t>A </a:t>
            </a:r>
            <a:r>
              <a:rPr lang="hu-HU" dirty="0"/>
              <a:t>savanyú ízű anyagokat a nyelvújítás óta savaknak nevezzük. Pl. ecetsav, citromsav, </a:t>
            </a:r>
            <a:r>
              <a:rPr lang="hu-HU" dirty="0" smtClean="0"/>
              <a:t>szénsav, C-vitamin </a:t>
            </a:r>
            <a:r>
              <a:rPr lang="hu-HU" dirty="0"/>
              <a:t>(aszkorbinsav</a:t>
            </a:r>
            <a:r>
              <a:rPr lang="hu-HU" dirty="0" smtClean="0"/>
              <a:t>)</a:t>
            </a:r>
            <a:endParaRPr lang="hu-HU" dirty="0"/>
          </a:p>
          <a:p>
            <a:pPr marL="0" lvl="0" indent="0">
              <a:buNone/>
            </a:pPr>
            <a:r>
              <a:rPr lang="hu-HU" dirty="0"/>
              <a:t>A savas jelleget, savas kémhatást indikátorokkal mutathatjuk ki.  Indikátor = jelzőanyag. Például az </a:t>
            </a:r>
            <a:r>
              <a:rPr lang="hu-HU" u="sng" dirty="0"/>
              <a:t>univerzális indikátor</a:t>
            </a:r>
            <a:r>
              <a:rPr lang="hu-HU" dirty="0"/>
              <a:t> savas közegben piros színű lesz.</a:t>
            </a:r>
          </a:p>
          <a:p>
            <a:pPr marL="0" indent="0">
              <a:buNone/>
            </a:pPr>
            <a:r>
              <a:rPr lang="hu-HU" dirty="0"/>
              <a:t>                                    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797152"/>
            <a:ext cx="5976664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329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2. Milyen kémhatású a sósav?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dirty="0" smtClean="0"/>
              <a:t>A </a:t>
            </a:r>
            <a:r>
              <a:rPr lang="hu-HU" dirty="0"/>
              <a:t>hidrogén-klorid gáz vízben jól </a:t>
            </a:r>
            <a:r>
              <a:rPr lang="hu-HU" dirty="0" smtClean="0"/>
              <a:t>oldódik, </a:t>
            </a:r>
            <a:r>
              <a:rPr lang="hu-HU" dirty="0"/>
              <a:t>vizes oldata a </a:t>
            </a:r>
            <a:r>
              <a:rPr lang="hu-HU" dirty="0" smtClean="0"/>
              <a:t>sósav. Mindkettő kémiai jele: </a:t>
            </a:r>
            <a:r>
              <a:rPr lang="hu-HU" dirty="0" err="1" smtClean="0"/>
              <a:t>HCl</a:t>
            </a:r>
            <a:r>
              <a:rPr lang="hu-HU" dirty="0" smtClean="0"/>
              <a:t>.</a:t>
            </a:r>
            <a:endParaRPr lang="hu-HU" dirty="0"/>
          </a:p>
          <a:p>
            <a:pPr marL="0" indent="0">
              <a:buNone/>
            </a:pPr>
            <a:r>
              <a:rPr lang="hu-HU" dirty="0"/>
              <a:t> </a:t>
            </a:r>
          </a:p>
          <a:p>
            <a:pPr marL="0" indent="0">
              <a:buNone/>
            </a:pPr>
            <a:r>
              <a:rPr lang="hu-HU" dirty="0"/>
              <a:t>Ez az oldódás kémiai reakció:            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A savmolekula a víz hatására ionokra szakad szét, vízmolekulákkal körülvett hidratált ionok keletkeznek: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    </a:t>
            </a:r>
            <a:r>
              <a:rPr lang="hu-HU" dirty="0"/>
              <a:t>	     </a:t>
            </a:r>
            <a:r>
              <a:rPr lang="hu-HU" dirty="0" smtClean="0"/>
              <a:t> </a:t>
            </a:r>
            <a:r>
              <a:rPr lang="hu-HU" sz="2800" dirty="0" err="1" smtClean="0"/>
              <a:t>HCl</a:t>
            </a:r>
            <a:r>
              <a:rPr lang="hu-HU" sz="2800" dirty="0" smtClean="0"/>
              <a:t>         </a:t>
            </a:r>
            <a:r>
              <a:rPr lang="hu-HU" sz="2800" dirty="0" smtClean="0">
                <a:latin typeface="Times New Roman"/>
                <a:ea typeface="Times New Roman"/>
              </a:rPr>
              <a:t>→</a:t>
            </a:r>
            <a:r>
              <a:rPr lang="hu-HU" sz="2800" dirty="0" smtClean="0"/>
              <a:t>      Cl</a:t>
            </a:r>
            <a:r>
              <a:rPr lang="hu-HU" sz="2800" baseline="30000" dirty="0" smtClean="0"/>
              <a:t>–</a:t>
            </a:r>
            <a:r>
              <a:rPr lang="hu-HU" sz="2800" dirty="0" smtClean="0"/>
              <a:t>    +    H</a:t>
            </a:r>
            <a:r>
              <a:rPr lang="hu-HU" sz="2800" baseline="30000" dirty="0" smtClean="0"/>
              <a:t>+		(</a:t>
            </a:r>
            <a:r>
              <a:rPr lang="hu-HU" sz="2800" dirty="0" err="1" smtClean="0"/>
              <a:t>H</a:t>
            </a:r>
            <a:r>
              <a:rPr lang="hu-HU" sz="2800" baseline="30000" dirty="0"/>
              <a:t>+ </a:t>
            </a:r>
            <a:r>
              <a:rPr lang="hu-HU" sz="2800" dirty="0"/>
              <a:t>= p</a:t>
            </a:r>
            <a:r>
              <a:rPr lang="hu-HU" sz="2800" baseline="30000" dirty="0"/>
              <a:t>+ </a:t>
            </a:r>
            <a:r>
              <a:rPr lang="hu-HU" sz="2800" baseline="30000" dirty="0" smtClean="0"/>
              <a:t>)</a:t>
            </a:r>
            <a:endParaRPr lang="hu-HU" sz="2800" baseline="30000" dirty="0"/>
          </a:p>
          <a:p>
            <a:pPr marL="0" indent="0">
              <a:buNone/>
            </a:pPr>
            <a:endParaRPr lang="hu-HU" sz="28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hu-HU" baseline="30000" dirty="0" smtClean="0"/>
              <a:t>	hidrogén-klorid    	</a:t>
            </a:r>
            <a:r>
              <a:rPr lang="hu-HU" dirty="0" smtClean="0"/>
              <a:t>       </a:t>
            </a:r>
            <a:r>
              <a:rPr lang="hu-HU" baseline="30000" dirty="0" smtClean="0"/>
              <a:t>  kloridion            hidrogénion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548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3. A sav és a savmaradék fogalma: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endParaRPr lang="hu-HU" dirty="0"/>
          </a:p>
          <a:p>
            <a:pPr marL="0" lvl="0" indent="0">
              <a:buNone/>
            </a:pPr>
            <a:r>
              <a:rPr lang="hu-HU" b="1" u="sng" dirty="0" smtClean="0"/>
              <a:t>Savaknak</a:t>
            </a:r>
            <a:r>
              <a:rPr lang="hu-HU" dirty="0" smtClean="0"/>
              <a:t> </a:t>
            </a:r>
            <a:r>
              <a:rPr lang="hu-HU" dirty="0"/>
              <a:t>nevezzük azokat az anyagokat, amelyek </a:t>
            </a:r>
            <a:r>
              <a:rPr lang="hu-HU" dirty="0" smtClean="0"/>
              <a:t>vizes oldatának jellemző összetevője a hidrogénion. </a:t>
            </a:r>
            <a:endParaRPr lang="hu-HU" dirty="0"/>
          </a:p>
          <a:p>
            <a:pPr marL="0" lvl="0" indent="0">
              <a:buNone/>
            </a:pPr>
            <a:r>
              <a:rPr lang="hu-HU" dirty="0" smtClean="0"/>
              <a:t>A sósav savas kémhatását a hidrogénionok okozzák.</a:t>
            </a:r>
          </a:p>
          <a:p>
            <a:pPr marL="0" lvl="0" indent="0">
              <a:buNone/>
            </a:pPr>
            <a:endParaRPr lang="hu-HU" dirty="0"/>
          </a:p>
          <a:p>
            <a:pPr marL="0" lvl="0" indent="0">
              <a:buNone/>
            </a:pPr>
            <a:r>
              <a:rPr lang="hu-HU" dirty="0" smtClean="0"/>
              <a:t>A</a:t>
            </a:r>
            <a:r>
              <a:rPr lang="hu-HU" b="1" u="sng" dirty="0" smtClean="0"/>
              <a:t> savmaradékok </a:t>
            </a:r>
            <a:r>
              <a:rPr lang="hu-HU" dirty="0" smtClean="0"/>
              <a:t>negatív ionok, amelyek a savmolekulából hidrogénion leadásával keletkeznek.</a:t>
            </a:r>
            <a:endParaRPr lang="hu-HU" dirty="0"/>
          </a:p>
          <a:p>
            <a:pPr marL="0" lvl="0" indent="0">
              <a:buNone/>
            </a:pPr>
            <a:endParaRPr lang="hu-HU" dirty="0" smtClean="0"/>
          </a:p>
          <a:p>
            <a:pPr marL="0" lvl="0" indent="0">
              <a:buNone/>
            </a:pPr>
            <a:r>
              <a:rPr lang="hu-HU" dirty="0" smtClean="0"/>
              <a:t>A sósav savmaradéka a kloridion: Cl</a:t>
            </a:r>
            <a:r>
              <a:rPr lang="hu-HU" baseline="30000" dirty="0" smtClean="0"/>
              <a:t>-</a:t>
            </a:r>
          </a:p>
          <a:p>
            <a:pPr marL="0" lvl="0" indent="0">
              <a:buNone/>
            </a:pPr>
            <a:r>
              <a:rPr lang="hu-HU" sz="2400" dirty="0" smtClean="0"/>
              <a:t>				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2075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4. Egyéb savak: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savak a nemfémes elemek vegyületei. (kén: S, foszfor: P, nitrogén: N, szén: C) Vizes oldatukban hidrogénionok vannak. </a:t>
            </a:r>
          </a:p>
          <a:p>
            <a:r>
              <a:rPr lang="hu-HU" dirty="0" smtClean="0"/>
              <a:t>Kénsav:      		H2SO4</a:t>
            </a:r>
          </a:p>
          <a:p>
            <a:r>
              <a:rPr lang="hu-HU" dirty="0"/>
              <a:t>Foszforsav:		H3PO4</a:t>
            </a:r>
          </a:p>
          <a:p>
            <a:r>
              <a:rPr lang="hu-HU" dirty="0" smtClean="0"/>
              <a:t>Salétromsav: 		HNO3</a:t>
            </a:r>
            <a:endParaRPr lang="hu-HU" dirty="0"/>
          </a:p>
          <a:p>
            <a:r>
              <a:rPr lang="hu-HU" dirty="0" smtClean="0"/>
              <a:t>Szénsav (szódavíz): 	H2CO3</a:t>
            </a:r>
          </a:p>
          <a:p>
            <a:r>
              <a:rPr lang="hu-HU" dirty="0" smtClean="0"/>
              <a:t>Előállításuk: </a:t>
            </a:r>
          </a:p>
          <a:p>
            <a:r>
              <a:rPr lang="hu-HU" dirty="0" smtClean="0"/>
              <a:t>Nemfémes elemek oxidjaiból vízzel savak keletkeznek.</a:t>
            </a:r>
            <a:endParaRPr lang="hu-HU" dirty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2700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5. A kémhatás mértéke: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dirty="0"/>
              <a:t>Az anyagok savassága különböző mértékű lehet: ezt a mértéket számszerűen a pH skála fejezi ki. A savas kémhatású anyagoknál a </a:t>
            </a:r>
            <a:r>
              <a:rPr lang="hu-HU" dirty="0" smtClean="0"/>
              <a:t>0</a:t>
            </a:r>
            <a:r>
              <a:rPr lang="hu-HU" u="sng" dirty="0" smtClean="0"/>
              <a:t>&lt;</a:t>
            </a:r>
            <a:r>
              <a:rPr lang="hu-HU" dirty="0" smtClean="0"/>
              <a:t>pH&lt;7</a:t>
            </a:r>
            <a:r>
              <a:rPr lang="hu-HU" dirty="0"/>
              <a:t>.</a:t>
            </a:r>
          </a:p>
          <a:p>
            <a:r>
              <a:rPr lang="hu-HU" sz="2400" dirty="0"/>
              <a:t>A </a:t>
            </a:r>
            <a:r>
              <a:rPr lang="hu-HU" sz="2400" dirty="0" smtClean="0"/>
              <a:t> pH skála </a:t>
            </a:r>
            <a:r>
              <a:rPr lang="hu-HU" sz="2400" dirty="0"/>
              <a:t>0-tól 14-ig terjed; a 7-es a semleges kémhatás, az annál alacsonyabb értékek savas kémhatásra, a magasabb értékek lúgos kémhatásra utalnak. </a:t>
            </a:r>
            <a:r>
              <a:rPr lang="hu-HU" sz="2400" dirty="0" smtClean="0"/>
              <a:t>A kisebb pH-érték az erősebben savas kémhatáshoz tartozik.</a:t>
            </a:r>
            <a:endParaRPr lang="hu-HU" sz="2400" dirty="0"/>
          </a:p>
          <a:p>
            <a:endParaRPr lang="hu-HU" dirty="0" smtClean="0"/>
          </a:p>
          <a:p>
            <a:endParaRPr lang="hu-H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941168"/>
            <a:ext cx="46085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87480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72</TotalTime>
  <Words>236</Words>
  <Application>Microsoft Office PowerPoint</Application>
  <PresentationFormat>Diavetítés a képernyőre (4:3 oldalarány)</PresentationFormat>
  <Paragraphs>35</Paragraphs>
  <Slides>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Áramlás</vt:lpstr>
      <vt:lpstr>Sav-bázis reakciók 1.</vt:lpstr>
      <vt:lpstr>1. Savak:</vt:lpstr>
      <vt:lpstr>2. Milyen kémhatású a sósav?</vt:lpstr>
      <vt:lpstr>3. A sav és a savmaradék fogalma:</vt:lpstr>
      <vt:lpstr>4. Egyéb savak:</vt:lpstr>
      <vt:lpstr>5. A kémhatás mértéke: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Sav-bázis reakciók 1.</dc:title>
  <dc:creator>Windows-felhasználó</dc:creator>
  <cp:lastModifiedBy>Windows-felhasználó</cp:lastModifiedBy>
  <cp:revision>9</cp:revision>
  <dcterms:created xsi:type="dcterms:W3CDTF">2017-10-04T15:17:25Z</dcterms:created>
  <dcterms:modified xsi:type="dcterms:W3CDTF">2017-11-04T16:18:04Z</dcterms:modified>
</cp:coreProperties>
</file>