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24-B519-40C2-A3D1-CF4610804E1B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454324-B519-40C2-A3D1-CF4610804E1B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65C0B3-8CDE-46D3-8295-4040ED65145E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8000" dirty="0" smtClean="0"/>
              <a:t>Kémiai reakció</a:t>
            </a:r>
            <a:endParaRPr lang="hu-HU" sz="8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91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1. Fogalma: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Az olyan anyagi változást, amelyben új szerkezetű és új összetételű anyagok keletkeznek, kémiai reakciónak nevezzük.</a:t>
            </a:r>
          </a:p>
          <a:p>
            <a:pPr marL="0" indent="0">
              <a:buNone/>
            </a:pPr>
            <a:r>
              <a:rPr lang="hu-HU" dirty="0" smtClean="0"/>
              <a:t>			változás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Kiindulási anyagok       </a:t>
            </a:r>
            <a:r>
              <a:rPr lang="hu-HU" sz="2400" dirty="0" smtClean="0"/>
              <a:t>→      keletkezett anyagok</a:t>
            </a:r>
            <a:r>
              <a:rPr lang="hu-HU" dirty="0"/>
              <a:t/>
            </a:r>
            <a:br>
              <a:rPr lang="hu-HU" dirty="0"/>
            </a:b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sz="1800"/>
              <a:t>régi </a:t>
            </a:r>
            <a:r>
              <a:rPr lang="hu-HU" sz="1800" smtClean="0"/>
              <a:t>atomkapcsolatok  felbomlanak </a:t>
            </a:r>
            <a:r>
              <a:rPr lang="hu-HU" sz="1800" dirty="0"/>
              <a:t>→ </a:t>
            </a:r>
            <a:r>
              <a:rPr lang="hu-HU" sz="1800" dirty="0" smtClean="0"/>
              <a:t>új atomkapcsolatok jönnek létre)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195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2.Csoportosítás 1.: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27848"/>
          </a:xfrm>
        </p:spPr>
        <p:txBody>
          <a:bodyPr>
            <a:normAutofit lnSpcReduction="10000"/>
          </a:bodyPr>
          <a:lstStyle/>
          <a:p>
            <a:r>
              <a:rPr lang="hu-HU" u="sng" dirty="0"/>
              <a:t>1</a:t>
            </a:r>
            <a:r>
              <a:rPr lang="hu-HU" u="sng" dirty="0" smtClean="0"/>
              <a:t>) Csoportosítás energiaváltozás szerint: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a) </a:t>
            </a:r>
            <a:r>
              <a:rPr lang="hu-HU" u="sng" dirty="0" smtClean="0">
                <a:solidFill>
                  <a:srgbClr val="FF0000"/>
                </a:solidFill>
              </a:rPr>
              <a:t>Endoterm</a:t>
            </a:r>
            <a:r>
              <a:rPr lang="hu-HU" u="sng" dirty="0" smtClean="0"/>
              <a:t> = hőelnyelő</a:t>
            </a:r>
          </a:p>
          <a:p>
            <a:pPr marL="0" indent="0">
              <a:buNone/>
            </a:pPr>
            <a:r>
              <a:rPr lang="hu-HU" sz="2400" dirty="0" smtClean="0"/>
              <a:t>A kiindulási anyagok belső energiája kisebb, a keletkezett anyagoké </a:t>
            </a:r>
            <a:r>
              <a:rPr lang="hu-HU" sz="2400" dirty="0" smtClean="0"/>
              <a:t>nő, </a:t>
            </a:r>
            <a:r>
              <a:rPr lang="hu-HU" sz="2400" dirty="0" smtClean="0"/>
              <a:t>miközben hőt von el a környezetéből.</a:t>
            </a:r>
          </a:p>
          <a:p>
            <a:pPr marL="0" indent="0">
              <a:buNone/>
            </a:pPr>
            <a:r>
              <a:rPr lang="hu-HU" sz="2400" dirty="0" smtClean="0"/>
              <a:t>Pl. </a:t>
            </a:r>
            <a:r>
              <a:rPr lang="hu-HU" sz="2400" u="sng" dirty="0" smtClean="0"/>
              <a:t>vízbontás elektromos árammal</a:t>
            </a:r>
            <a:r>
              <a:rPr lang="hu-HU" sz="2400" dirty="0" smtClean="0"/>
              <a:t>:</a:t>
            </a:r>
          </a:p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sz="3600" dirty="0" smtClean="0"/>
              <a:t>2</a:t>
            </a:r>
            <a:r>
              <a:rPr lang="hu-HU" dirty="0" smtClean="0"/>
              <a:t> H2O   </a:t>
            </a:r>
            <a:r>
              <a:rPr lang="hu-HU" sz="2400" dirty="0" smtClean="0"/>
              <a:t>→ </a:t>
            </a:r>
            <a:r>
              <a:rPr lang="hu-HU" sz="3600" dirty="0" smtClean="0"/>
              <a:t>2</a:t>
            </a:r>
            <a:r>
              <a:rPr lang="hu-HU" sz="2400" dirty="0" smtClean="0"/>
              <a:t>H2    + O2        </a:t>
            </a:r>
            <a:r>
              <a:rPr lang="hu-HU" sz="2400" dirty="0" smtClean="0">
                <a:solidFill>
                  <a:srgbClr val="FF0000"/>
                </a:solidFill>
              </a:rPr>
              <a:t>bomlás</a:t>
            </a:r>
          </a:p>
          <a:p>
            <a:pPr marL="0" indent="0">
              <a:buNone/>
            </a:pPr>
            <a:r>
              <a:rPr lang="hu-HU" dirty="0" smtClean="0"/>
              <a:t>b)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u="sng" dirty="0" smtClean="0">
                <a:solidFill>
                  <a:srgbClr val="FF0000"/>
                </a:solidFill>
              </a:rPr>
              <a:t>Exoterm </a:t>
            </a:r>
            <a:r>
              <a:rPr lang="hu-HU" u="sng" dirty="0" smtClean="0"/>
              <a:t>= </a:t>
            </a:r>
            <a:r>
              <a:rPr lang="hu-HU" u="sng" dirty="0" err="1" smtClean="0"/>
              <a:t>hőtermelő</a:t>
            </a:r>
            <a:endParaRPr lang="hu-HU" u="sng" dirty="0" smtClean="0"/>
          </a:p>
          <a:p>
            <a:pPr marL="0" indent="0">
              <a:buNone/>
            </a:pPr>
            <a:r>
              <a:rPr lang="hu-HU" sz="2400" dirty="0" smtClean="0"/>
              <a:t>A kiindulási anyagok belső energiája nagyobb, a keletkezett </a:t>
            </a:r>
            <a:r>
              <a:rPr lang="hu-HU" sz="2400" smtClean="0"/>
              <a:t>anyagoké </a:t>
            </a:r>
            <a:r>
              <a:rPr lang="hu-HU" sz="2400" smtClean="0"/>
              <a:t>csökken</a:t>
            </a:r>
            <a:r>
              <a:rPr lang="hu-HU" sz="2400" dirty="0" smtClean="0"/>
              <a:t>, </a:t>
            </a:r>
            <a:r>
              <a:rPr lang="hu-HU" sz="2400" dirty="0" smtClean="0"/>
              <a:t>miközben hőt ad át a környezetének.</a:t>
            </a:r>
          </a:p>
          <a:p>
            <a:pPr marL="0" indent="0">
              <a:buNone/>
            </a:pPr>
            <a:r>
              <a:rPr lang="hu-HU" dirty="0" smtClean="0"/>
              <a:t>Pl. </a:t>
            </a:r>
            <a:r>
              <a:rPr lang="hu-HU" sz="2400" u="sng" dirty="0" smtClean="0"/>
              <a:t>Hidrogén égése: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3600" dirty="0"/>
              <a:t> 2</a:t>
            </a:r>
            <a:r>
              <a:rPr lang="hu-HU" sz="2400" dirty="0"/>
              <a:t>H2 </a:t>
            </a:r>
            <a:r>
              <a:rPr lang="hu-HU" sz="2400" dirty="0" smtClean="0"/>
              <a:t>  +    O2 → </a:t>
            </a:r>
            <a:r>
              <a:rPr lang="hu-HU" sz="3200" dirty="0"/>
              <a:t>2</a:t>
            </a:r>
            <a:r>
              <a:rPr lang="hu-HU" sz="2400" dirty="0"/>
              <a:t> H2O </a:t>
            </a:r>
            <a:r>
              <a:rPr lang="hu-HU" sz="2400" dirty="0" smtClean="0"/>
              <a:t>    </a:t>
            </a:r>
            <a:r>
              <a:rPr lang="hu-HU" sz="2400" dirty="0" smtClean="0">
                <a:solidFill>
                  <a:srgbClr val="FF0000"/>
                </a:solidFill>
              </a:rPr>
              <a:t>egyesülés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321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hu-HU" dirty="0" smtClean="0"/>
              <a:t> Csoportosítás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2. </a:t>
            </a:r>
            <a:r>
              <a:rPr lang="hu-HU" u="sng" dirty="0" smtClean="0"/>
              <a:t>Csoportosítás a résztvevő anyagok száma szerint:</a:t>
            </a:r>
          </a:p>
          <a:p>
            <a:pPr marL="0" indent="0">
              <a:buNone/>
            </a:pPr>
            <a:endParaRPr lang="hu-HU" u="sng" dirty="0"/>
          </a:p>
          <a:p>
            <a:pPr marL="0" indent="0">
              <a:buNone/>
            </a:pPr>
            <a:r>
              <a:rPr lang="hu-HU" u="sng" dirty="0" smtClean="0"/>
              <a:t>A) Egyesülés: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/>
              <a:t>O</a:t>
            </a:r>
            <a:r>
              <a:rPr lang="hu-HU" dirty="0" smtClean="0"/>
              <a:t>lyan anyagi változás, amelyben két anyagból egy új anyag keletkezik.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B) </a:t>
            </a:r>
            <a:r>
              <a:rPr lang="hu-HU" u="sng" dirty="0" smtClean="0"/>
              <a:t>Bomlás: </a:t>
            </a:r>
          </a:p>
          <a:p>
            <a:pPr marL="0" indent="0">
              <a:buNone/>
            </a:pPr>
            <a:r>
              <a:rPr lang="hu-HU" dirty="0" smtClean="0"/>
              <a:t>Olyan </a:t>
            </a:r>
            <a:r>
              <a:rPr lang="hu-HU" dirty="0"/>
              <a:t>a</a:t>
            </a:r>
            <a:r>
              <a:rPr lang="hu-HU" dirty="0" smtClean="0"/>
              <a:t>nyagi változás, amelyben egy anyagból két vagy több új anyag keletkezik.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711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3. Tömegmegmaradás törvénye: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dirty="0" smtClean="0"/>
              <a:t>A kémiai reakcióban a kiindulási anyagok együttes tömege megegyezik a keletkezett anyagok együttes tömegével. 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66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101</Words>
  <Application>Microsoft Office PowerPoint</Application>
  <PresentationFormat>Diavetítés a képernyőre (4:3 oldalarány)</PresentationFormat>
  <Paragraphs>33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Áramlás</vt:lpstr>
      <vt:lpstr>Kémiai reakció</vt:lpstr>
      <vt:lpstr>1. Fogalma:</vt:lpstr>
      <vt:lpstr>2.Csoportosítás 1.:</vt:lpstr>
      <vt:lpstr> Csoportosítás 2.</vt:lpstr>
      <vt:lpstr>3. Tömegmegmaradás törvénye: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Hidrogén</dc:title>
  <dc:creator>Windows-felhasználó</dc:creator>
  <cp:lastModifiedBy>Windows-felhasználó</cp:lastModifiedBy>
  <cp:revision>19</cp:revision>
  <dcterms:created xsi:type="dcterms:W3CDTF">2017-11-27T15:15:56Z</dcterms:created>
  <dcterms:modified xsi:type="dcterms:W3CDTF">2019-10-16T05:26:14Z</dcterms:modified>
</cp:coreProperties>
</file>