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2017. 11. 28.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2017. 11. 28.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2017. 11. 28.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2017. 11. 28.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2017. 11. 28.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2017. 11. 28.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2017. 11. 28.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2017. 11. 28.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2017. 11. 28.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2017. 11. 28.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2017. 11. 28.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454324-B519-40C2-A3D1-CF4610804E1B}" type="datetimeFigureOut">
              <a:rPr lang="hu-HU" smtClean="0"/>
              <a:t>2017. 11. 28.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8000" dirty="0" smtClean="0"/>
              <a:t>Hidrogén</a:t>
            </a:r>
            <a:endParaRPr lang="hu-HU" sz="8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91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r>
              <a:rPr lang="hu-HU" dirty="0" smtClean="0"/>
              <a:t>1. Szerkezet: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85000" lnSpcReduction="20000"/>
          </a:bodyPr>
          <a:lstStyle/>
          <a:p>
            <a:r>
              <a:rPr lang="hu-HU" sz="3000" dirty="0"/>
              <a:t>a.: </a:t>
            </a:r>
            <a:r>
              <a:rPr lang="hu-HU" sz="3000" u="sng" dirty="0"/>
              <a:t>ATOMSZERKEZET</a:t>
            </a:r>
            <a:r>
              <a:rPr lang="hu-HU" sz="3000" u="sng" dirty="0" smtClean="0"/>
              <a:t>: </a:t>
            </a:r>
          </a:p>
          <a:p>
            <a:r>
              <a:rPr lang="hu-HU" sz="3000" dirty="0" smtClean="0"/>
              <a:t>hidrogénatom: </a:t>
            </a:r>
            <a:r>
              <a:rPr lang="hu-HU" sz="3000" baseline="-25000" dirty="0"/>
              <a:t>1</a:t>
            </a:r>
            <a:r>
              <a:rPr lang="hu-HU" sz="3000" dirty="0"/>
              <a:t>H: 1 </a:t>
            </a:r>
            <a:endParaRPr lang="hu-HU" sz="3000" dirty="0" smtClean="0"/>
          </a:p>
          <a:p>
            <a:r>
              <a:rPr lang="hu-HU" sz="3000" dirty="0" smtClean="0"/>
              <a:t>1 proton és 1 elektron alkotja</a:t>
            </a:r>
            <a:endParaRPr lang="hu-HU" sz="3000" dirty="0"/>
          </a:p>
          <a:p>
            <a:pPr marL="0" indent="0">
              <a:buNone/>
            </a:pPr>
            <a:endParaRPr lang="hu-HU" sz="3000" dirty="0"/>
          </a:p>
          <a:p>
            <a:endParaRPr lang="hu-HU" sz="3000" dirty="0" smtClean="0"/>
          </a:p>
          <a:p>
            <a:r>
              <a:rPr lang="hu-HU" sz="3000" dirty="0"/>
              <a:t>b.:</a:t>
            </a:r>
            <a:r>
              <a:rPr lang="hu-HU" sz="3000" u="sng" dirty="0"/>
              <a:t> HALMAZSZERKEZET</a:t>
            </a:r>
            <a:r>
              <a:rPr lang="hu-HU" sz="3000" dirty="0" smtClean="0"/>
              <a:t>: </a:t>
            </a:r>
            <a:r>
              <a:rPr lang="hu-HU" sz="3000" dirty="0"/>
              <a:t/>
            </a:r>
            <a:br>
              <a:rPr lang="hu-HU" sz="3000" dirty="0"/>
            </a:br>
            <a:r>
              <a:rPr lang="hu-HU" sz="3000" dirty="0"/>
              <a:t>2 </a:t>
            </a:r>
            <a:r>
              <a:rPr lang="hu-HU" sz="3000" dirty="0" smtClean="0"/>
              <a:t>atomos molekulákat alkot: H</a:t>
            </a:r>
            <a:r>
              <a:rPr lang="hu-HU" sz="3000" baseline="-25000" dirty="0" smtClean="0"/>
              <a:t>2</a:t>
            </a:r>
          </a:p>
          <a:p>
            <a:r>
              <a:rPr lang="hu-HU" sz="3000" dirty="0" smtClean="0"/>
              <a:t>Kovalens kötés tartja össze</a:t>
            </a:r>
            <a:r>
              <a:rPr lang="hu-HU" sz="3000" dirty="0"/>
              <a:t/>
            </a:r>
            <a:br>
              <a:rPr lang="hu-HU" sz="3000" dirty="0"/>
            </a:br>
            <a:r>
              <a:rPr lang="hu-HU" sz="3000" dirty="0"/>
              <a:t>szerkezeti képlete: H — </a:t>
            </a:r>
            <a:r>
              <a:rPr lang="hu-HU" sz="3000" dirty="0" err="1"/>
              <a:t>H</a:t>
            </a:r>
            <a:r>
              <a:rPr lang="hu-HU" sz="3000" dirty="0" smtClean="0"/>
              <a:t>,</a:t>
            </a:r>
          </a:p>
          <a:p>
            <a:r>
              <a:rPr lang="hu-HU" sz="3000" dirty="0" smtClean="0"/>
              <a:t> </a:t>
            </a:r>
            <a:r>
              <a:rPr lang="hu-HU" sz="3000" dirty="0"/>
              <a:t>1 mol tömege = 2 </a:t>
            </a:r>
            <a:r>
              <a:rPr lang="hu-HU" sz="3000" dirty="0" smtClean="0"/>
              <a:t>gramm</a:t>
            </a:r>
          </a:p>
          <a:p>
            <a:r>
              <a:rPr lang="hu-HU" sz="3000" dirty="0" smtClean="0"/>
              <a:t>Anyagcsoport: Egyszerű anyag: elem</a:t>
            </a:r>
          </a:p>
          <a:p>
            <a:pPr marL="0" indent="0">
              <a:buNone/>
            </a:pPr>
            <a:r>
              <a:rPr lang="hu-HU" dirty="0"/>
              <a:t/>
            </a:r>
            <a:br>
              <a:rPr lang="hu-HU" dirty="0"/>
            </a:b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40768"/>
            <a:ext cx="1905857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17032"/>
            <a:ext cx="1905857" cy="14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195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r>
              <a:rPr lang="hu-HU" dirty="0" smtClean="0"/>
              <a:t>2. Tulajdonságok: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lnSpcReduction="10000"/>
          </a:bodyPr>
          <a:lstStyle/>
          <a:p>
            <a:r>
              <a:rPr lang="hu-HU" u="sng" dirty="0"/>
              <a:t>a) Fizikai: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színtelen, szagtalan gáz, </a:t>
            </a:r>
          </a:p>
          <a:p>
            <a:r>
              <a:rPr lang="hu-HU" dirty="0" smtClean="0"/>
              <a:t> legkisebb sűrűségű elem,</a:t>
            </a:r>
          </a:p>
          <a:p>
            <a:r>
              <a:rPr lang="hu-HU" dirty="0" smtClean="0"/>
              <a:t> vízben </a:t>
            </a:r>
            <a:r>
              <a:rPr lang="hu-HU" dirty="0"/>
              <a:t>nem </a:t>
            </a:r>
            <a:r>
              <a:rPr lang="hu-HU" dirty="0" smtClean="0"/>
              <a:t>oldódik </a:t>
            </a:r>
          </a:p>
          <a:p>
            <a:r>
              <a:rPr lang="hu-HU" u="sng" dirty="0" smtClean="0"/>
              <a:t>b</a:t>
            </a:r>
            <a:r>
              <a:rPr lang="hu-HU" u="sng" dirty="0"/>
              <a:t>) Kémiai:</a:t>
            </a:r>
            <a:endParaRPr lang="hu-HU" dirty="0"/>
          </a:p>
          <a:p>
            <a:r>
              <a:rPr lang="hu-HU" dirty="0"/>
              <a:t>é</a:t>
            </a:r>
            <a:r>
              <a:rPr lang="hu-HU" dirty="0" smtClean="0"/>
              <a:t>ghető </a:t>
            </a:r>
            <a:r>
              <a:rPr lang="hu-HU" dirty="0"/>
              <a:t>gáz, égésekor víz </a:t>
            </a:r>
            <a:r>
              <a:rPr lang="hu-HU" dirty="0" smtClean="0"/>
              <a:t>keletkezik</a:t>
            </a:r>
            <a:endParaRPr lang="hu-HU" dirty="0"/>
          </a:p>
          <a:p>
            <a:r>
              <a:rPr lang="hu-HU" dirty="0" smtClean="0"/>
              <a:t> oxigénnel </a:t>
            </a:r>
            <a:r>
              <a:rPr lang="hu-HU" dirty="0"/>
              <a:t>alkotott keveréke </a:t>
            </a:r>
            <a:r>
              <a:rPr lang="hu-HU" dirty="0" smtClean="0"/>
              <a:t> a durranógáz</a:t>
            </a:r>
            <a:r>
              <a:rPr lang="hu-HU" dirty="0"/>
              <a:t> </a:t>
            </a:r>
            <a:r>
              <a:rPr lang="hu-HU" dirty="0" smtClean="0"/>
              <a:t>(robbanásveszélyes), </a:t>
            </a:r>
          </a:p>
          <a:p>
            <a:r>
              <a:rPr lang="hu-HU" dirty="0" smtClean="0"/>
              <a:t>jó </a:t>
            </a:r>
            <a:r>
              <a:rPr lang="hu-HU" dirty="0" err="1" smtClean="0"/>
              <a:t>redukálószer</a:t>
            </a:r>
            <a:endParaRPr lang="hu-HU" dirty="0"/>
          </a:p>
          <a:p>
            <a:r>
              <a:rPr lang="hu-HU" dirty="0"/>
              <a:t>é</a:t>
            </a:r>
            <a:r>
              <a:rPr lang="hu-HU" dirty="0" smtClean="0"/>
              <a:t>lettani hatása: nem mérgező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321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hu-HU" dirty="0" smtClean="0"/>
              <a:t>3. Előfordulása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Földön elemi állapotban nem található meg</a:t>
            </a:r>
          </a:p>
          <a:p>
            <a:r>
              <a:rPr lang="hu-HU" dirty="0" smtClean="0"/>
              <a:t>Kötött állapotban nagyon gyakori, pl.  a vizekben, és az élő szervezetekben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8711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/>
          <a:lstStyle/>
          <a:p>
            <a:r>
              <a:rPr lang="hu-HU" dirty="0"/>
              <a:t>4</a:t>
            </a:r>
            <a:r>
              <a:rPr lang="hu-HU" dirty="0" smtClean="0"/>
              <a:t>. </a:t>
            </a:r>
            <a:r>
              <a:rPr lang="hu-HU" dirty="0" smtClean="0"/>
              <a:t>Előállítása: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a</a:t>
            </a:r>
            <a:r>
              <a:rPr lang="hu-HU" sz="2800" dirty="0"/>
              <a:t>.: </a:t>
            </a:r>
            <a:r>
              <a:rPr lang="hu-HU" sz="2800" u="sng" dirty="0" smtClean="0"/>
              <a:t>Laboratóriumban</a:t>
            </a:r>
            <a:r>
              <a:rPr lang="hu-HU" sz="2800" dirty="0" smtClean="0"/>
              <a:t>:  Cink és sósav reakciójával</a:t>
            </a:r>
          </a:p>
          <a:p>
            <a:r>
              <a:rPr lang="hu-HU" sz="2800" dirty="0" smtClean="0"/>
              <a:t>2 </a:t>
            </a:r>
            <a:r>
              <a:rPr lang="hu-HU" sz="2800" dirty="0" err="1" smtClean="0"/>
              <a:t>HCl</a:t>
            </a:r>
            <a:r>
              <a:rPr lang="hu-HU" sz="2800" dirty="0" smtClean="0"/>
              <a:t>   </a:t>
            </a:r>
            <a:r>
              <a:rPr lang="hu-HU" sz="2800" dirty="0"/>
              <a:t>+ </a:t>
            </a:r>
            <a:r>
              <a:rPr lang="hu-HU" sz="2800" dirty="0" smtClean="0"/>
              <a:t>  </a:t>
            </a:r>
            <a:r>
              <a:rPr lang="hu-HU" sz="2800" dirty="0" err="1" smtClean="0"/>
              <a:t>Zn</a:t>
            </a:r>
            <a:r>
              <a:rPr lang="hu-HU" sz="2800" dirty="0" smtClean="0"/>
              <a:t>   →    ZnCl</a:t>
            </a:r>
            <a:r>
              <a:rPr lang="hu-HU" sz="2800" baseline="-25000" dirty="0" smtClean="0"/>
              <a:t>2     </a:t>
            </a:r>
            <a:r>
              <a:rPr lang="hu-HU" sz="2800" dirty="0" smtClean="0"/>
              <a:t> </a:t>
            </a:r>
            <a:r>
              <a:rPr lang="hu-HU" sz="2800" dirty="0"/>
              <a:t>+ </a:t>
            </a:r>
            <a:r>
              <a:rPr lang="hu-HU" sz="2800" dirty="0" smtClean="0"/>
              <a:t>    H</a:t>
            </a:r>
            <a:r>
              <a:rPr lang="hu-HU" sz="2800" baseline="-25000" dirty="0" smtClean="0"/>
              <a:t>2</a:t>
            </a:r>
          </a:p>
          <a:p>
            <a:r>
              <a:rPr lang="hu-HU" sz="2800" dirty="0"/>
              <a:t>s</a:t>
            </a:r>
            <a:r>
              <a:rPr lang="hu-HU" sz="2800" dirty="0" smtClean="0"/>
              <a:t>ósav   +   cink </a:t>
            </a:r>
            <a:r>
              <a:rPr lang="hu-HU" sz="2800" dirty="0"/>
              <a:t>→ </a:t>
            </a:r>
            <a:r>
              <a:rPr lang="hu-HU" sz="2800" dirty="0" smtClean="0"/>
              <a:t> cink-klorid  + hidrogén</a:t>
            </a:r>
          </a:p>
          <a:p>
            <a:pPr marL="0" indent="0">
              <a:buNone/>
            </a:pPr>
            <a:endParaRPr lang="hu-HU" sz="2800" baseline="-25000" dirty="0"/>
          </a:p>
          <a:p>
            <a:r>
              <a:rPr lang="hu-HU" sz="2800" u="sng" dirty="0" smtClean="0"/>
              <a:t>Iparban</a:t>
            </a:r>
            <a:r>
              <a:rPr lang="hu-HU" sz="2800" dirty="0" smtClean="0"/>
              <a:t>: metánból</a:t>
            </a:r>
          </a:p>
          <a:p>
            <a:r>
              <a:rPr lang="hu-HU" sz="2800" dirty="0" smtClean="0"/>
              <a:t>CH</a:t>
            </a:r>
            <a:r>
              <a:rPr lang="hu-HU" sz="2800" baseline="-25000" dirty="0" smtClean="0"/>
              <a:t>4</a:t>
            </a:r>
            <a:r>
              <a:rPr lang="hu-HU" sz="2800" dirty="0" smtClean="0"/>
              <a:t>    +    H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O </a:t>
            </a:r>
            <a:r>
              <a:rPr lang="hu-HU" sz="2800" dirty="0"/>
              <a:t>→ </a:t>
            </a:r>
            <a:r>
              <a:rPr lang="hu-HU" sz="2800" dirty="0" smtClean="0"/>
              <a:t>   3 H</a:t>
            </a:r>
            <a:r>
              <a:rPr lang="hu-HU" sz="2800" baseline="-25000" dirty="0" smtClean="0"/>
              <a:t>2 </a:t>
            </a:r>
            <a:r>
              <a:rPr lang="hu-HU" sz="2800" dirty="0" smtClean="0"/>
              <a:t>  +     CO</a:t>
            </a:r>
          </a:p>
          <a:p>
            <a:r>
              <a:rPr lang="hu-HU" sz="2800" dirty="0"/>
              <a:t>m</a:t>
            </a:r>
            <a:r>
              <a:rPr lang="hu-HU" sz="2800" dirty="0" smtClean="0"/>
              <a:t>etán  +   víz      →   hidrogén + szén-monoxid</a:t>
            </a:r>
          </a:p>
          <a:p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66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hu-HU" dirty="0"/>
              <a:t>5</a:t>
            </a:r>
            <a:r>
              <a:rPr lang="hu-HU" dirty="0" smtClean="0"/>
              <a:t>. </a:t>
            </a:r>
            <a:r>
              <a:rPr lang="hu-HU" dirty="0" smtClean="0"/>
              <a:t>Jellemző vegyületei: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 lnSpcReduction="20000"/>
          </a:bodyPr>
          <a:lstStyle/>
          <a:p>
            <a:r>
              <a:rPr lang="hu-HU" sz="2800" dirty="0" smtClean="0"/>
              <a:t>1. H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O – víz</a:t>
            </a:r>
          </a:p>
          <a:p>
            <a:r>
              <a:rPr lang="hu-HU" sz="2800" dirty="0" smtClean="0"/>
              <a:t>2. </a:t>
            </a:r>
            <a:r>
              <a:rPr lang="hu-HU" sz="2800" dirty="0" err="1" smtClean="0"/>
              <a:t>HCl</a:t>
            </a:r>
            <a:r>
              <a:rPr lang="hu-HU" sz="2800" dirty="0" smtClean="0"/>
              <a:t> – sósav</a:t>
            </a:r>
          </a:p>
          <a:p>
            <a:r>
              <a:rPr lang="hu-HU" sz="2800" dirty="0" smtClean="0"/>
              <a:t>3. NH</a:t>
            </a:r>
            <a:r>
              <a:rPr lang="hu-HU" sz="2800" baseline="-25000" dirty="0" smtClean="0"/>
              <a:t>3</a:t>
            </a:r>
            <a:r>
              <a:rPr lang="hu-HU" sz="2800" dirty="0" smtClean="0"/>
              <a:t>- ammónia</a:t>
            </a:r>
          </a:p>
          <a:p>
            <a:r>
              <a:rPr lang="hu-HU" sz="2800" dirty="0" smtClean="0"/>
              <a:t>4. CH</a:t>
            </a:r>
            <a:r>
              <a:rPr lang="hu-HU" sz="2800" baseline="-25000" dirty="0" smtClean="0"/>
              <a:t>4</a:t>
            </a:r>
            <a:r>
              <a:rPr lang="hu-HU" sz="2800" dirty="0" smtClean="0"/>
              <a:t> – metán</a:t>
            </a:r>
          </a:p>
          <a:p>
            <a:endParaRPr lang="hu-HU" dirty="0"/>
          </a:p>
          <a:p>
            <a:r>
              <a:rPr lang="hu-HU" dirty="0" err="1" smtClean="0"/>
              <a:t>HCl</a:t>
            </a:r>
            <a:r>
              <a:rPr lang="hu-HU" dirty="0" smtClean="0"/>
              <a:t> jellemzői:</a:t>
            </a:r>
          </a:p>
          <a:p>
            <a:r>
              <a:rPr lang="hu-HU" dirty="0" smtClean="0"/>
              <a:t>A) </a:t>
            </a:r>
            <a:r>
              <a:rPr lang="hu-HU" dirty="0" err="1" smtClean="0"/>
              <a:t>HCl</a:t>
            </a:r>
            <a:r>
              <a:rPr lang="hu-HU" dirty="0" smtClean="0"/>
              <a:t> gáz: színtelen, szúrós szagú, levegőnél nagyobb sűrűségű, jól oldódik vízben</a:t>
            </a:r>
          </a:p>
          <a:p>
            <a:r>
              <a:rPr lang="hu-HU" dirty="0" smtClean="0"/>
              <a:t>B) Sósav: a </a:t>
            </a:r>
            <a:r>
              <a:rPr lang="hu-HU" dirty="0" err="1" smtClean="0"/>
              <a:t>HCl</a:t>
            </a:r>
            <a:r>
              <a:rPr lang="hu-HU" dirty="0" smtClean="0"/>
              <a:t> vizes oldata, színtelen, savas kémhatású, (H</a:t>
            </a:r>
            <a:r>
              <a:rPr lang="hu-HU" b="1" baseline="30000" dirty="0" smtClean="0"/>
              <a:t>+</a:t>
            </a:r>
            <a:r>
              <a:rPr lang="hu-HU" dirty="0" smtClean="0"/>
              <a:t> ion)</a:t>
            </a:r>
          </a:p>
          <a:p>
            <a:r>
              <a:rPr lang="hu-HU" dirty="0" smtClean="0"/>
              <a:t>Előfordul vulkáni gázokban, vagy a gyomorsavban</a:t>
            </a:r>
          </a:p>
          <a:p>
            <a:r>
              <a:rPr lang="hu-HU" dirty="0" smtClean="0"/>
              <a:t>Felhasználják  az ipar sok területén, a háztartásban vízkőoldószerként </a:t>
            </a:r>
          </a:p>
        </p:txBody>
      </p:sp>
    </p:spTree>
    <p:extLst>
      <p:ext uri="{BB962C8B-B14F-4D97-AF65-F5344CB8AC3E}">
        <p14:creationId xmlns:p14="http://schemas.microsoft.com/office/powerpoint/2010/main" val="386001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hu-HU" dirty="0"/>
              <a:t>6</a:t>
            </a:r>
            <a:r>
              <a:rPr lang="hu-HU" dirty="0" smtClean="0"/>
              <a:t>. </a:t>
            </a:r>
            <a:r>
              <a:rPr lang="hu-HU" dirty="0" smtClean="0"/>
              <a:t>Jellemző reakciói: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A) égése:</a:t>
            </a:r>
          </a:p>
          <a:p>
            <a:r>
              <a:rPr lang="hu-HU" sz="3200" dirty="0" smtClean="0"/>
              <a:t>2 H</a:t>
            </a:r>
            <a:r>
              <a:rPr lang="hu-HU" sz="3200" baseline="-25000" dirty="0" smtClean="0"/>
              <a:t>2  </a:t>
            </a:r>
            <a:r>
              <a:rPr lang="hu-HU" sz="3200" dirty="0" smtClean="0"/>
              <a:t>     +    O</a:t>
            </a:r>
            <a:r>
              <a:rPr lang="hu-HU" sz="3200" baseline="-25000" dirty="0" smtClean="0"/>
              <a:t>2</a:t>
            </a:r>
            <a:r>
              <a:rPr lang="hu-HU" sz="3200" dirty="0"/>
              <a:t> </a:t>
            </a:r>
            <a:r>
              <a:rPr lang="hu-HU" sz="3200" dirty="0" smtClean="0"/>
              <a:t> →    2 </a:t>
            </a:r>
            <a:r>
              <a:rPr lang="hu-HU" sz="3200" dirty="0"/>
              <a:t>H</a:t>
            </a:r>
            <a:r>
              <a:rPr lang="hu-HU" sz="3200" baseline="-25000" dirty="0"/>
              <a:t>2</a:t>
            </a:r>
            <a:r>
              <a:rPr lang="hu-HU" sz="3200" dirty="0"/>
              <a:t>O </a:t>
            </a:r>
            <a:endParaRPr lang="hu-HU" sz="3200" dirty="0" smtClean="0"/>
          </a:p>
          <a:p>
            <a:r>
              <a:rPr lang="hu-HU" sz="2800" dirty="0"/>
              <a:t>h</a:t>
            </a:r>
            <a:r>
              <a:rPr lang="hu-HU" sz="2800" dirty="0" smtClean="0"/>
              <a:t>idrogén + oxigén  →      víz</a:t>
            </a:r>
          </a:p>
          <a:p>
            <a:endParaRPr lang="hu-HU" sz="3200" dirty="0"/>
          </a:p>
          <a:p>
            <a:r>
              <a:rPr lang="hu-HU" sz="3200" dirty="0" smtClean="0"/>
              <a:t>B) redukáló hatása:</a:t>
            </a:r>
          </a:p>
          <a:p>
            <a:r>
              <a:rPr lang="hu-HU" sz="3200" dirty="0"/>
              <a:t> </a:t>
            </a:r>
            <a:r>
              <a:rPr lang="hu-HU" sz="3200" dirty="0" err="1" smtClean="0"/>
              <a:t>CuO</a:t>
            </a:r>
            <a:r>
              <a:rPr lang="hu-HU" sz="3200" dirty="0" smtClean="0"/>
              <a:t>     +    H</a:t>
            </a:r>
            <a:r>
              <a:rPr lang="hu-HU" sz="3200" baseline="-25000" dirty="0" smtClean="0"/>
              <a:t>2</a:t>
            </a:r>
            <a:r>
              <a:rPr lang="hu-HU" sz="3200" dirty="0" smtClean="0"/>
              <a:t>   →   </a:t>
            </a:r>
            <a:r>
              <a:rPr lang="hu-HU" sz="3200" dirty="0" err="1" smtClean="0"/>
              <a:t>Cu</a:t>
            </a:r>
            <a:r>
              <a:rPr lang="hu-HU" sz="3200" dirty="0" smtClean="0"/>
              <a:t>   +   H</a:t>
            </a:r>
            <a:r>
              <a:rPr lang="hu-HU" sz="3200" baseline="-25000" dirty="0" smtClean="0"/>
              <a:t>2</a:t>
            </a:r>
            <a:r>
              <a:rPr lang="hu-HU" sz="3200" dirty="0" smtClean="0"/>
              <a:t>O</a:t>
            </a:r>
          </a:p>
          <a:p>
            <a:r>
              <a:rPr lang="hu-HU" sz="2800" dirty="0"/>
              <a:t>r</a:t>
            </a:r>
            <a:r>
              <a:rPr lang="hu-HU" sz="2800" dirty="0" smtClean="0"/>
              <a:t>éz-oxid  + hidrogén  → réz   +    víz</a:t>
            </a:r>
          </a:p>
          <a:p>
            <a:endParaRPr lang="hu-HU" sz="3200" dirty="0"/>
          </a:p>
          <a:p>
            <a:endParaRPr lang="hu-HU" sz="3200" dirty="0"/>
          </a:p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47622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hu-HU" dirty="0"/>
              <a:t>7</a:t>
            </a:r>
            <a:r>
              <a:rPr lang="hu-HU" dirty="0" smtClean="0"/>
              <a:t>. </a:t>
            </a:r>
            <a:r>
              <a:rPr lang="hu-HU" dirty="0" smtClean="0"/>
              <a:t>Felhasználása: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r>
              <a:rPr lang="hu-HU" sz="2800" dirty="0" smtClean="0"/>
              <a:t>1. vegyipari alapanyag: ammónia- és sósavgyártás</a:t>
            </a:r>
          </a:p>
          <a:p>
            <a:r>
              <a:rPr lang="hu-HU" sz="2800" dirty="0" smtClean="0"/>
              <a:t>2. margaringyártás</a:t>
            </a:r>
          </a:p>
          <a:p>
            <a:r>
              <a:rPr lang="hu-HU" sz="2800" dirty="0" smtClean="0"/>
              <a:t>3. hegesztés</a:t>
            </a:r>
          </a:p>
          <a:p>
            <a:r>
              <a:rPr lang="hu-HU" sz="2800" dirty="0" smtClean="0"/>
              <a:t>4. rakéta hajtóanyag</a:t>
            </a:r>
            <a:endParaRPr lang="hu-HU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02529"/>
            <a:ext cx="183832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Képtalálat a következőre: „sósav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49080"/>
            <a:ext cx="135187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420530"/>
            <a:ext cx="11811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Képtalálat a következőre: „rakéta”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124740"/>
            <a:ext cx="1397671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07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hu-HU" dirty="0"/>
              <a:t>8</a:t>
            </a:r>
            <a:r>
              <a:rPr lang="hu-HU" smtClean="0"/>
              <a:t>. </a:t>
            </a:r>
            <a:r>
              <a:rPr lang="hu-HU" dirty="0" smtClean="0"/>
              <a:t>Érdekességek: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200" dirty="0" smtClean="0"/>
              <a:t>1. Léghajó – Zeppelin</a:t>
            </a:r>
          </a:p>
          <a:p>
            <a:r>
              <a:rPr lang="hu-HU" sz="3200" dirty="0" smtClean="0"/>
              <a:t>2. A csillagok anyaga</a:t>
            </a:r>
          </a:p>
          <a:p>
            <a:r>
              <a:rPr lang="hu-HU" sz="3200" dirty="0" smtClean="0"/>
              <a:t>3. Hidrogén-bomba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02" y="4077072"/>
            <a:ext cx="240982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78" y="4048539"/>
            <a:ext cx="216024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77072"/>
            <a:ext cx="26670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30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260</Words>
  <Application>Microsoft Office PowerPoint</Application>
  <PresentationFormat>Diavetítés a képernyőre (4:3 oldalarány)</PresentationFormat>
  <Paragraphs>65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Áramlás</vt:lpstr>
      <vt:lpstr>Hidrogén</vt:lpstr>
      <vt:lpstr>1. Szerkezet:</vt:lpstr>
      <vt:lpstr>2. Tulajdonságok:</vt:lpstr>
      <vt:lpstr>3. Előfordulása</vt:lpstr>
      <vt:lpstr>4. Előállítása:</vt:lpstr>
      <vt:lpstr>5. Jellemző vegyületei:</vt:lpstr>
      <vt:lpstr>6. Jellemző reakciói:</vt:lpstr>
      <vt:lpstr>7. Felhasználása:</vt:lpstr>
      <vt:lpstr>8. Érdekességek: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Hidrogén</dc:title>
  <dc:creator>Windows-felhasználó</dc:creator>
  <cp:lastModifiedBy>Windows-felhasználó</cp:lastModifiedBy>
  <cp:revision>14</cp:revision>
  <dcterms:created xsi:type="dcterms:W3CDTF">2017-11-27T15:15:56Z</dcterms:created>
  <dcterms:modified xsi:type="dcterms:W3CDTF">2017-11-28T15:21:43Z</dcterms:modified>
</cp:coreProperties>
</file>