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7ACAE-4CDF-48DA-92F8-3142A90FD0CD}" type="datetimeFigureOut">
              <a:rPr lang="hu-HU" smtClean="0"/>
              <a:t>2018. 02. 12.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zis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614507-43A3-4643-99B0-BE1F39A7A76F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7ACAE-4CDF-48DA-92F8-3142A90FD0CD}" type="datetimeFigureOut">
              <a:rPr lang="hu-HU" smtClean="0"/>
              <a:t>2018. 02. 12.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4507-43A3-4643-99B0-BE1F39A7A76F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zis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0614507-43A3-4643-99B0-BE1F39A7A76F}" type="slidenum">
              <a:rPr lang="hu-HU" smtClean="0"/>
              <a:t>‹#›</a:t>
            </a:fld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7ACAE-4CDF-48DA-92F8-3142A90FD0CD}" type="datetimeFigureOut">
              <a:rPr lang="hu-HU" smtClean="0"/>
              <a:t>2018. 02. 12.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7ACAE-4CDF-48DA-92F8-3142A90FD0CD}" type="datetimeFigureOut">
              <a:rPr lang="hu-HU" smtClean="0"/>
              <a:t>2018. 02. 12.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0614507-43A3-4643-99B0-BE1F39A7A76F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églalap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7ACAE-4CDF-48DA-92F8-3142A90FD0CD}" type="datetimeFigureOut">
              <a:rPr lang="hu-HU" smtClean="0"/>
              <a:t>2018. 02. 12.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zis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zis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614507-43A3-4643-99B0-BE1F39A7A76F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47ACAE-4CDF-48DA-92F8-3142A90FD0CD}" type="datetimeFigureOut">
              <a:rPr lang="hu-HU" smtClean="0"/>
              <a:t>2018. 02. 12.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4507-43A3-4643-99B0-BE1F39A7A76F}" type="slidenum">
              <a:rPr lang="hu-HU" smtClean="0"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artalom hely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7ACAE-4CDF-48DA-92F8-3142A90FD0CD}" type="datetimeFigureOut">
              <a:rPr lang="hu-HU" smtClean="0"/>
              <a:t>2018. 02. 12.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artalom hely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Tartalom hely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Ellipszis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zis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0614507-43A3-4643-99B0-BE1F39A7A76F}" type="slidenum">
              <a:rPr lang="hu-HU" smtClean="0"/>
              <a:t>‹#›</a:t>
            </a:fld>
            <a:endParaRPr lang="hu-HU"/>
          </a:p>
        </p:txBody>
      </p:sp>
      <p:sp>
        <p:nvSpPr>
          <p:cNvPr id="23" name="Cím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7ACAE-4CDF-48DA-92F8-3142A90FD0CD}" type="datetimeFigureOut">
              <a:rPr lang="hu-HU" smtClean="0"/>
              <a:t>2018. 02. 12.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0614507-43A3-4643-99B0-BE1F39A7A76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7ACAE-4CDF-48DA-92F8-3142A90FD0CD}" type="datetimeFigureOut">
              <a:rPr lang="hu-HU" smtClean="0"/>
              <a:t>2018. 02. 12.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14507-43A3-4643-99B0-BE1F39A7A76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églalap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artalom hely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Ellipszi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zis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614507-43A3-4643-99B0-BE1F39A7A76F}" type="slidenum">
              <a:rPr lang="hu-HU" smtClean="0"/>
              <a:t>‹#›</a:t>
            </a:fld>
            <a:endParaRPr lang="hu-HU"/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7ACAE-4CDF-48DA-92F8-3142A90FD0CD}" type="datetimeFigureOut">
              <a:rPr lang="hu-HU" smtClean="0"/>
              <a:t>2018. 02. 12.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gyenes összekötő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zi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0614507-43A3-4643-99B0-BE1F39A7A76F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47ACAE-4CDF-48DA-92F8-3142A90FD0CD}" type="datetimeFigureOut">
              <a:rPr lang="hu-HU" smtClean="0"/>
              <a:t>2018. 02. 12.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47ACAE-4CDF-48DA-92F8-3142A90FD0CD}" type="datetimeFigureOut">
              <a:rPr lang="hu-HU" smtClean="0"/>
              <a:t>2018. 02. 12.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zis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614507-43A3-4643-99B0-BE1F39A7A76F}" type="slidenum">
              <a:rPr lang="hu-HU" smtClean="0"/>
              <a:t>‹#›</a:t>
            </a:fld>
            <a:endParaRPr lang="hu-HU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>
                <a:solidFill>
                  <a:schemeClr val="tx1"/>
                </a:solidFill>
              </a:rPr>
              <a:t>Alumínium</a:t>
            </a:r>
            <a:endParaRPr lang="hu-HU" sz="6000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80928"/>
            <a:ext cx="3179762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91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4400" dirty="0" smtClean="0">
                <a:solidFill>
                  <a:schemeClr val="tx1"/>
                </a:solidFill>
              </a:rPr>
              <a:t>1. Anyagszerkezet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a.: ATOMSZERKEZET: </a:t>
            </a:r>
            <a:r>
              <a:rPr lang="hu-HU" baseline="-25000" dirty="0"/>
              <a:t>13</a:t>
            </a:r>
            <a:r>
              <a:rPr lang="hu-HU" dirty="0"/>
              <a:t>Al:2,8,3</a:t>
            </a:r>
          </a:p>
          <a:p>
            <a:r>
              <a:rPr lang="hu-HU" dirty="0"/>
              <a:t>b.: HALMAZSZERKEZET: </a:t>
            </a:r>
          </a:p>
          <a:p>
            <a:r>
              <a:rPr lang="hu-HU" dirty="0"/>
              <a:t>Fémes kötés, fémrács. </a:t>
            </a:r>
          </a:p>
          <a:p>
            <a:r>
              <a:rPr lang="hu-HU" dirty="0"/>
              <a:t>1 mol tömege 27 gramm.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779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4000" dirty="0" smtClean="0">
                <a:solidFill>
                  <a:schemeClr val="tx1"/>
                </a:solidFill>
              </a:rPr>
              <a:t>2. Tulajdonságok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u="sng" dirty="0"/>
              <a:t>Fizikai </a:t>
            </a:r>
            <a:r>
              <a:rPr lang="hu-HU" u="sng" dirty="0" err="1"/>
              <a:t>tul</a:t>
            </a:r>
            <a:r>
              <a:rPr lang="hu-HU" u="sng" dirty="0"/>
              <a:t>.:</a:t>
            </a:r>
            <a:r>
              <a:rPr lang="hu-HU" dirty="0"/>
              <a:t> </a:t>
            </a:r>
          </a:p>
          <a:p>
            <a:r>
              <a:rPr lang="hu-HU" dirty="0" smtClean="0"/>
              <a:t>Ezüstfehér, fényes könnyűfém.</a:t>
            </a:r>
          </a:p>
          <a:p>
            <a:r>
              <a:rPr lang="hu-HU" dirty="0" smtClean="0"/>
              <a:t>Nagyon </a:t>
            </a:r>
            <a:r>
              <a:rPr lang="hu-HU" dirty="0"/>
              <a:t>jól </a:t>
            </a:r>
            <a:r>
              <a:rPr lang="hu-HU" dirty="0" smtClean="0"/>
              <a:t>megmunkálható</a:t>
            </a:r>
            <a:r>
              <a:rPr lang="hu-HU" dirty="0"/>
              <a:t>. </a:t>
            </a:r>
            <a:endParaRPr lang="hu-HU" dirty="0" smtClean="0"/>
          </a:p>
          <a:p>
            <a:r>
              <a:rPr lang="hu-HU" dirty="0" smtClean="0"/>
              <a:t>Kiváló </a:t>
            </a:r>
            <a:r>
              <a:rPr lang="hu-HU" dirty="0"/>
              <a:t>hő- és elektromos vezető</a:t>
            </a:r>
            <a:r>
              <a:rPr lang="hu-HU" dirty="0" smtClean="0"/>
              <a:t>.</a:t>
            </a:r>
          </a:p>
          <a:p>
            <a:r>
              <a:rPr lang="hu-HU" dirty="0" smtClean="0"/>
              <a:t> </a:t>
            </a:r>
            <a:r>
              <a:rPr lang="hu-HU" dirty="0"/>
              <a:t>Sűrűsége 2,7 g/cm</a:t>
            </a:r>
            <a:r>
              <a:rPr lang="hu-HU" baseline="30000" dirty="0"/>
              <a:t>3</a:t>
            </a:r>
            <a:r>
              <a:rPr lang="hu-HU" dirty="0" smtClean="0"/>
              <a:t>.</a:t>
            </a:r>
          </a:p>
          <a:p>
            <a:r>
              <a:rPr lang="hu-HU" u="sng" dirty="0" smtClean="0"/>
              <a:t>Kémiai </a:t>
            </a:r>
            <a:r>
              <a:rPr lang="hu-HU" u="sng" dirty="0" err="1"/>
              <a:t>tul</a:t>
            </a:r>
            <a:r>
              <a:rPr lang="hu-HU" dirty="0"/>
              <a:t>.: </a:t>
            </a:r>
            <a:endParaRPr lang="hu-HU" dirty="0" smtClean="0"/>
          </a:p>
          <a:p>
            <a:r>
              <a:rPr lang="hu-HU" dirty="0" smtClean="0"/>
              <a:t>Nem </a:t>
            </a:r>
            <a:r>
              <a:rPr lang="hu-HU" dirty="0" err="1"/>
              <a:t>korrodeálódik</a:t>
            </a:r>
            <a:r>
              <a:rPr lang="hu-HU" dirty="0"/>
              <a:t>, vékony oxidrétege megvédi. </a:t>
            </a:r>
          </a:p>
          <a:p>
            <a:r>
              <a:rPr lang="hu-HU" dirty="0" smtClean="0"/>
              <a:t>Éghető</a:t>
            </a:r>
          </a:p>
          <a:p>
            <a:r>
              <a:rPr lang="hu-HU" dirty="0" smtClean="0"/>
              <a:t>Védő oxidréteg eltávolítása után oldódik vízben, savakban és lúgokban is. (</a:t>
            </a:r>
            <a:r>
              <a:rPr lang="hu-HU" dirty="0" err="1" smtClean="0"/>
              <a:t>amfoter</a:t>
            </a:r>
            <a:r>
              <a:rPr lang="hu-HU" dirty="0" smtClean="0"/>
              <a:t> tulajdonság)</a:t>
            </a:r>
          </a:p>
          <a:p>
            <a:r>
              <a:rPr lang="hu-HU" dirty="0" smtClean="0"/>
              <a:t>Nem mérgező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688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4000" dirty="0" smtClean="0">
                <a:solidFill>
                  <a:schemeClr val="tx1"/>
                </a:solidFill>
              </a:rPr>
              <a:t>3. Kémiai reakciók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A) </a:t>
            </a:r>
            <a:r>
              <a:rPr lang="hu-HU" u="sng" dirty="0" smtClean="0"/>
              <a:t>Égése:</a:t>
            </a:r>
          </a:p>
          <a:p>
            <a:r>
              <a:rPr lang="hu-HU" dirty="0"/>
              <a:t>4 </a:t>
            </a:r>
            <a:r>
              <a:rPr lang="hu-HU" dirty="0" err="1"/>
              <a:t>Al</a:t>
            </a:r>
            <a:r>
              <a:rPr lang="hu-HU" dirty="0"/>
              <a:t> + 3 O</a:t>
            </a:r>
            <a:r>
              <a:rPr lang="hu-HU" baseline="-25000" dirty="0"/>
              <a:t>2</a:t>
            </a:r>
            <a:r>
              <a:rPr lang="hu-HU" dirty="0"/>
              <a:t> → 2 </a:t>
            </a:r>
            <a:r>
              <a:rPr lang="hu-HU" dirty="0">
                <a:solidFill>
                  <a:srgbClr val="FF0000"/>
                </a:solidFill>
              </a:rPr>
              <a:t>Al</a:t>
            </a:r>
            <a:r>
              <a:rPr lang="hu-HU" baseline="-25000" dirty="0">
                <a:solidFill>
                  <a:srgbClr val="FF0000"/>
                </a:solidFill>
              </a:rPr>
              <a:t>2</a:t>
            </a:r>
            <a:r>
              <a:rPr lang="hu-HU" dirty="0">
                <a:solidFill>
                  <a:srgbClr val="FF0000"/>
                </a:solidFill>
              </a:rPr>
              <a:t>O</a:t>
            </a:r>
            <a:r>
              <a:rPr lang="hu-HU" baseline="-25000" dirty="0">
                <a:solidFill>
                  <a:srgbClr val="FF0000"/>
                </a:solidFill>
              </a:rPr>
              <a:t>3</a:t>
            </a:r>
            <a:r>
              <a:rPr lang="hu-HU" baseline="-25000" dirty="0"/>
              <a:t> </a:t>
            </a:r>
            <a:r>
              <a:rPr lang="hu-HU" dirty="0"/>
              <a:t>(</a:t>
            </a:r>
            <a:r>
              <a:rPr lang="hu-HU" dirty="0">
                <a:solidFill>
                  <a:srgbClr val="FF0000"/>
                </a:solidFill>
              </a:rPr>
              <a:t>alumínium-oxid</a:t>
            </a:r>
            <a:r>
              <a:rPr lang="hu-HU" dirty="0" smtClean="0"/>
              <a:t>)</a:t>
            </a:r>
          </a:p>
          <a:p>
            <a:endParaRPr lang="hu-HU" dirty="0"/>
          </a:p>
          <a:p>
            <a:r>
              <a:rPr lang="hu-HU" dirty="0" smtClean="0"/>
              <a:t>B) </a:t>
            </a:r>
            <a:r>
              <a:rPr lang="hu-HU" u="sng" dirty="0" smtClean="0"/>
              <a:t>Oldódása vízben:</a:t>
            </a:r>
          </a:p>
          <a:p>
            <a:pPr marL="274320" lvl="8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hu-HU" sz="2400" cap="none" dirty="0" smtClean="0"/>
              <a:t>2 </a:t>
            </a:r>
            <a:r>
              <a:rPr lang="hu-HU" sz="2400" cap="none" dirty="0" err="1" smtClean="0"/>
              <a:t>Al</a:t>
            </a:r>
            <a:r>
              <a:rPr lang="hu-HU" sz="2400" cap="none" dirty="0" smtClean="0"/>
              <a:t>  + 6 H</a:t>
            </a:r>
            <a:r>
              <a:rPr lang="hu-HU" sz="2400" cap="none" baseline="-25000" dirty="0" smtClean="0"/>
              <a:t>2</a:t>
            </a:r>
            <a:r>
              <a:rPr lang="hu-HU" sz="2400" cap="none" dirty="0" smtClean="0"/>
              <a:t>O    →  2</a:t>
            </a:r>
            <a:r>
              <a:rPr lang="hu-HU" sz="2400" cap="none" dirty="0" smtClean="0">
                <a:solidFill>
                  <a:srgbClr val="FF0000"/>
                </a:solidFill>
              </a:rPr>
              <a:t> </a:t>
            </a:r>
            <a:r>
              <a:rPr lang="hu-HU" sz="2400" cap="none" dirty="0" err="1" smtClean="0">
                <a:solidFill>
                  <a:srgbClr val="FF0000"/>
                </a:solidFill>
              </a:rPr>
              <a:t>Al</a:t>
            </a:r>
            <a:r>
              <a:rPr lang="hu-HU" sz="2400" cap="none" dirty="0" smtClean="0">
                <a:solidFill>
                  <a:srgbClr val="FF0000"/>
                </a:solidFill>
              </a:rPr>
              <a:t>(OH)</a:t>
            </a:r>
            <a:r>
              <a:rPr lang="hu-HU" sz="2400" cap="none" baseline="-25000" dirty="0" smtClean="0">
                <a:solidFill>
                  <a:srgbClr val="FF0000"/>
                </a:solidFill>
              </a:rPr>
              <a:t>3</a:t>
            </a:r>
            <a:r>
              <a:rPr lang="hu-HU" sz="2400" cap="none" dirty="0" smtClean="0">
                <a:solidFill>
                  <a:srgbClr val="FF0000"/>
                </a:solidFill>
              </a:rPr>
              <a:t>  </a:t>
            </a:r>
            <a:r>
              <a:rPr lang="hu-HU" sz="2400" cap="none" dirty="0" smtClean="0"/>
              <a:t>+ </a:t>
            </a:r>
            <a:r>
              <a:rPr lang="hu-HU" sz="2400" cap="none" dirty="0" err="1" smtClean="0"/>
              <a:t>3</a:t>
            </a:r>
            <a:r>
              <a:rPr lang="hu-HU" sz="2400" cap="none" dirty="0" smtClean="0"/>
              <a:t> H</a:t>
            </a:r>
            <a:r>
              <a:rPr lang="hu-HU" sz="2400" cap="none" baseline="-25000" dirty="0" smtClean="0"/>
              <a:t>2</a:t>
            </a:r>
            <a:r>
              <a:rPr lang="hu-HU" sz="2400" cap="none" dirty="0" smtClean="0"/>
              <a:t> (</a:t>
            </a:r>
            <a:r>
              <a:rPr lang="hu-HU" sz="2400" cap="none" dirty="0" smtClean="0">
                <a:solidFill>
                  <a:srgbClr val="FF0000"/>
                </a:solidFill>
              </a:rPr>
              <a:t>alumínium-hidroxid</a:t>
            </a:r>
            <a:r>
              <a:rPr lang="hu-HU" sz="2400" cap="none" dirty="0" smtClean="0"/>
              <a:t>)</a:t>
            </a:r>
          </a:p>
          <a:p>
            <a:pPr marL="274320" lvl="8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hu-HU" sz="2400" cap="none" dirty="0" smtClean="0"/>
          </a:p>
          <a:p>
            <a:r>
              <a:rPr lang="hu-HU" sz="2400" dirty="0" smtClean="0"/>
              <a:t>C) </a:t>
            </a:r>
            <a:r>
              <a:rPr lang="hu-HU" sz="2400" u="sng" dirty="0" smtClean="0"/>
              <a:t>Oldódása híg sósavban:</a:t>
            </a:r>
          </a:p>
          <a:p>
            <a:r>
              <a:rPr lang="hu-HU" sz="2400" dirty="0"/>
              <a:t>2 </a:t>
            </a:r>
            <a:r>
              <a:rPr lang="hu-HU" sz="2400" dirty="0" err="1"/>
              <a:t>Al</a:t>
            </a:r>
            <a:r>
              <a:rPr lang="hu-HU" sz="2400" dirty="0"/>
              <a:t>   + 6 </a:t>
            </a:r>
            <a:r>
              <a:rPr lang="hu-HU" sz="2400" dirty="0" err="1"/>
              <a:t>HCl</a:t>
            </a:r>
            <a:r>
              <a:rPr lang="hu-HU" sz="2400" dirty="0"/>
              <a:t>   →  2 </a:t>
            </a:r>
            <a:r>
              <a:rPr lang="hu-HU" sz="2400" dirty="0">
                <a:solidFill>
                  <a:srgbClr val="FF0000"/>
                </a:solidFill>
              </a:rPr>
              <a:t>AlCl</a:t>
            </a:r>
            <a:r>
              <a:rPr lang="hu-HU" sz="2400" baseline="-25000" dirty="0">
                <a:solidFill>
                  <a:srgbClr val="FF0000"/>
                </a:solidFill>
              </a:rPr>
              <a:t>3</a:t>
            </a:r>
            <a:r>
              <a:rPr lang="hu-HU" sz="2400" dirty="0"/>
              <a:t> + 3 </a:t>
            </a:r>
            <a:r>
              <a:rPr lang="hu-HU" sz="2400" dirty="0" smtClean="0"/>
              <a:t>H</a:t>
            </a:r>
            <a:r>
              <a:rPr lang="hu-HU" sz="2400" baseline="-25000" dirty="0" smtClean="0"/>
              <a:t>2 </a:t>
            </a:r>
            <a:r>
              <a:rPr lang="hu-HU" sz="2400" dirty="0" smtClean="0"/>
              <a:t> (</a:t>
            </a:r>
            <a:r>
              <a:rPr lang="hu-HU" sz="2400" dirty="0" smtClean="0">
                <a:solidFill>
                  <a:srgbClr val="FF0000"/>
                </a:solidFill>
              </a:rPr>
              <a:t>alumínium-klorid</a:t>
            </a:r>
            <a:r>
              <a:rPr lang="hu-HU" sz="2400" dirty="0" smtClean="0"/>
              <a:t>)</a:t>
            </a:r>
            <a:endParaRPr lang="hu-HU" sz="2400" u="sng" dirty="0" smtClean="0"/>
          </a:p>
          <a:p>
            <a:pPr marL="0" indent="0">
              <a:buNone/>
            </a:pPr>
            <a:r>
              <a:rPr lang="hu-HU" sz="2400" baseline="-250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591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4000" dirty="0" smtClean="0">
                <a:solidFill>
                  <a:schemeClr val="tx1"/>
                </a:solidFill>
              </a:rPr>
              <a:t>4. Előfordulása és előállítása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A) Előfordulása:</a:t>
            </a:r>
          </a:p>
          <a:p>
            <a:r>
              <a:rPr lang="hu-HU" dirty="0" smtClean="0"/>
              <a:t>csak vegyületeiben, a talaj, a föld és az agyagfélék alkotóeleme, a Föld 3. leggyakoribb eleme</a:t>
            </a:r>
          </a:p>
          <a:p>
            <a:r>
              <a:rPr lang="hu-HU" dirty="0" smtClean="0"/>
              <a:t> legfontosabb </a:t>
            </a:r>
            <a:r>
              <a:rPr lang="hu-HU" dirty="0"/>
              <a:t>ásványa a </a:t>
            </a:r>
            <a:r>
              <a:rPr lang="hu-HU" dirty="0" smtClean="0"/>
              <a:t>bauxit</a:t>
            </a:r>
          </a:p>
          <a:p>
            <a:endParaRPr lang="hu-HU" dirty="0"/>
          </a:p>
          <a:p>
            <a:r>
              <a:rPr lang="hu-HU" dirty="0" smtClean="0"/>
              <a:t>B) Előállítása: bauxitból</a:t>
            </a:r>
          </a:p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027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4000" dirty="0" smtClean="0">
                <a:solidFill>
                  <a:schemeClr val="tx1"/>
                </a:solidFill>
              </a:rPr>
              <a:t>5. Felhasználása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- közlekedési </a:t>
            </a:r>
            <a:r>
              <a:rPr lang="hu-HU" dirty="0" smtClean="0"/>
              <a:t>eszközök: </a:t>
            </a:r>
          </a:p>
          <a:p>
            <a:r>
              <a:rPr lang="hu-HU" dirty="0" smtClean="0"/>
              <a:t>(</a:t>
            </a:r>
            <a:r>
              <a:rPr lang="hu-HU" dirty="0"/>
              <a:t>repülőgép, </a:t>
            </a:r>
            <a:r>
              <a:rPr lang="hu-HU" dirty="0" smtClean="0"/>
              <a:t>autókarosszéria, kerékpár).</a:t>
            </a:r>
          </a:p>
          <a:p>
            <a:r>
              <a:rPr lang="hu-HU" dirty="0" smtClean="0"/>
              <a:t>- </a:t>
            </a:r>
            <a:r>
              <a:rPr lang="hu-HU" dirty="0"/>
              <a:t>háztartásban: edények, csomagoló </a:t>
            </a:r>
            <a:r>
              <a:rPr lang="hu-HU" dirty="0" smtClean="0"/>
              <a:t>fólia</a:t>
            </a:r>
          </a:p>
          <a:p>
            <a:r>
              <a:rPr lang="hu-HU" dirty="0" smtClean="0"/>
              <a:t>- </a:t>
            </a:r>
            <a:r>
              <a:rPr lang="hu-HU" dirty="0"/>
              <a:t>elektromos vezetékek </a:t>
            </a:r>
            <a:br>
              <a:rPr lang="hu-HU" dirty="0"/>
            </a:b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54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lgári">
  <a:themeElements>
    <a:clrScheme name="Polgár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olgár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</TotalTime>
  <Words>199</Words>
  <Application>Microsoft Office PowerPoint</Application>
  <PresentationFormat>Diavetítés a képernyőre (4:3 oldalarány)</PresentationFormat>
  <Paragraphs>39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Polgári</vt:lpstr>
      <vt:lpstr>Alumínium</vt:lpstr>
      <vt:lpstr>1. Anyagszerkezet</vt:lpstr>
      <vt:lpstr>2. Tulajdonságok</vt:lpstr>
      <vt:lpstr>3. Kémiai reakciók</vt:lpstr>
      <vt:lpstr>4. Előfordulása és előállítása</vt:lpstr>
      <vt:lpstr>5. Felhasználása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Alumínium</dc:title>
  <dc:creator>Windows-felhasználó</dc:creator>
  <cp:lastModifiedBy>Windows-felhasználó</cp:lastModifiedBy>
  <cp:revision>6</cp:revision>
  <dcterms:created xsi:type="dcterms:W3CDTF">2018-02-12T14:16:08Z</dcterms:created>
  <dcterms:modified xsi:type="dcterms:W3CDTF">2018-02-12T15:00:51Z</dcterms:modified>
</cp:coreProperties>
</file>