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7934-51A2-4BAC-AEB3-14B52B69C862}" type="datetimeFigureOut">
              <a:rPr lang="hu-HU" smtClean="0"/>
              <a:t>2018. 02. 08.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F2ED-E179-4177-864C-BBAA492B1C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292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7934-51A2-4BAC-AEB3-14B52B69C862}" type="datetimeFigureOut">
              <a:rPr lang="hu-HU" smtClean="0"/>
              <a:t>2018. 02. 08.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F2ED-E179-4177-864C-BBAA492B1C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589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7934-51A2-4BAC-AEB3-14B52B69C862}" type="datetimeFigureOut">
              <a:rPr lang="hu-HU" smtClean="0"/>
              <a:t>2018. 02. 08.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F2ED-E179-4177-864C-BBAA492B1C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255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7934-51A2-4BAC-AEB3-14B52B69C862}" type="datetimeFigureOut">
              <a:rPr lang="hu-HU" smtClean="0"/>
              <a:t>2018. 02. 08.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F2ED-E179-4177-864C-BBAA492B1C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759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7934-51A2-4BAC-AEB3-14B52B69C862}" type="datetimeFigureOut">
              <a:rPr lang="hu-HU" smtClean="0"/>
              <a:t>2018. 02. 08.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F2ED-E179-4177-864C-BBAA492B1C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512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7934-51A2-4BAC-AEB3-14B52B69C862}" type="datetimeFigureOut">
              <a:rPr lang="hu-HU" smtClean="0"/>
              <a:t>2018. 02. 08.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F2ED-E179-4177-864C-BBAA492B1C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948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7934-51A2-4BAC-AEB3-14B52B69C862}" type="datetimeFigureOut">
              <a:rPr lang="hu-HU" smtClean="0"/>
              <a:t>2018. 02. 08.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F2ED-E179-4177-864C-BBAA492B1C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3087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7934-51A2-4BAC-AEB3-14B52B69C862}" type="datetimeFigureOut">
              <a:rPr lang="hu-HU" smtClean="0"/>
              <a:t>2018. 02. 08.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F2ED-E179-4177-864C-BBAA492B1C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68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7934-51A2-4BAC-AEB3-14B52B69C862}" type="datetimeFigureOut">
              <a:rPr lang="hu-HU" smtClean="0"/>
              <a:t>2018. 02. 08.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F2ED-E179-4177-864C-BBAA492B1C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753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7934-51A2-4BAC-AEB3-14B52B69C862}" type="datetimeFigureOut">
              <a:rPr lang="hu-HU" smtClean="0"/>
              <a:t>2018. 02. 08.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F2ED-E179-4177-864C-BBAA492B1C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417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7934-51A2-4BAC-AEB3-14B52B69C862}" type="datetimeFigureOut">
              <a:rPr lang="hu-HU" smtClean="0"/>
              <a:t>2018. 02. 08.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F2ED-E179-4177-864C-BBAA492B1C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61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E7934-51A2-4BAC-AEB3-14B52B69C862}" type="datetimeFigureOut">
              <a:rPr lang="hu-HU" smtClean="0"/>
              <a:t>2018. 02. 08.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5F2ED-E179-4177-864C-BBAA492B1C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270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8000" b="1" dirty="0" smtClean="0"/>
              <a:t>A vas (</a:t>
            </a:r>
            <a:r>
              <a:rPr lang="hu-HU" sz="8000" b="1" dirty="0" err="1" smtClean="0"/>
              <a:t>Fe</a:t>
            </a:r>
            <a:r>
              <a:rPr lang="hu-HU" sz="8000" b="1" dirty="0" smtClean="0"/>
              <a:t>)</a:t>
            </a:r>
            <a:endParaRPr lang="hu-HU" sz="80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475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algn="l"/>
            <a:r>
              <a:rPr lang="hu-HU" dirty="0" smtClean="0"/>
              <a:t>1</a:t>
            </a:r>
            <a:r>
              <a:rPr lang="hu-HU" u="sng" dirty="0" smtClean="0"/>
              <a:t>. Halmazszerkezet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Fémes kötés tartja össze a fématomokat, kristályrácsa: fémrács</a:t>
            </a:r>
          </a:p>
          <a:p>
            <a:pPr marL="0" indent="0">
              <a:buNone/>
            </a:pPr>
            <a:r>
              <a:rPr lang="hu-HU" dirty="0"/>
              <a:t>1 mol tömege 56 gramm.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77861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hu-HU" dirty="0"/>
              <a:t>2</a:t>
            </a:r>
            <a:r>
              <a:rPr lang="hu-HU" dirty="0" smtClean="0"/>
              <a:t>. Tulajdonságok: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hu-HU" u="sng" dirty="0"/>
              <a:t>Fizikai: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- Ezüstszürke </a:t>
            </a:r>
            <a:r>
              <a:rPr lang="hu-HU" dirty="0"/>
              <a:t>színű, csillogó nehézfém.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- Közepes </a:t>
            </a:r>
            <a:r>
              <a:rPr lang="hu-HU" dirty="0"/>
              <a:t>hő- és elektromos vezető</a:t>
            </a:r>
            <a:r>
              <a:rPr lang="hu-HU" dirty="0" smtClean="0"/>
              <a:t>.</a:t>
            </a:r>
          </a:p>
          <a:p>
            <a:pPr>
              <a:buFontTx/>
              <a:buChar char="-"/>
            </a:pPr>
            <a:r>
              <a:rPr lang="hu-HU" dirty="0" smtClean="0"/>
              <a:t>Kevésbé </a:t>
            </a:r>
            <a:r>
              <a:rPr lang="hu-HU" dirty="0"/>
              <a:t>jól alakítható, rugalmatlan. 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Sűrűsége </a:t>
            </a:r>
            <a:r>
              <a:rPr lang="hu-HU" dirty="0"/>
              <a:t>7,8 g/cm</a:t>
            </a:r>
            <a:r>
              <a:rPr lang="hu-HU" baseline="30000" dirty="0"/>
              <a:t>3</a:t>
            </a:r>
            <a:r>
              <a:rPr lang="hu-HU" dirty="0"/>
              <a:t>. 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Jól mágnesezhető</a:t>
            </a:r>
            <a:r>
              <a:rPr lang="hu-HU" dirty="0"/>
              <a:t>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0740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hu-HU" dirty="0" smtClean="0"/>
              <a:t>2. Tulajdonságok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u="sng" dirty="0" smtClean="0"/>
              <a:t>Kémiai:</a:t>
            </a:r>
          </a:p>
          <a:p>
            <a:pPr marL="0" indent="0">
              <a:buNone/>
            </a:pPr>
            <a:r>
              <a:rPr lang="hu-HU" dirty="0" smtClean="0"/>
              <a:t>- </a:t>
            </a:r>
            <a:r>
              <a:rPr lang="hu-HU" dirty="0"/>
              <a:t>Közepesen reakcióképes fém. </a:t>
            </a:r>
          </a:p>
          <a:p>
            <a:pPr>
              <a:buFontTx/>
              <a:buChar char="-"/>
            </a:pPr>
            <a:r>
              <a:rPr lang="hu-HU" dirty="0" smtClean="0"/>
              <a:t>Kétféle </a:t>
            </a:r>
            <a:r>
              <a:rPr lang="hu-HU" dirty="0"/>
              <a:t>iont képezhet</a:t>
            </a:r>
            <a:r>
              <a:rPr lang="hu-HU" dirty="0" smtClean="0"/>
              <a:t>: </a:t>
            </a:r>
            <a:r>
              <a:rPr lang="hu-HU" dirty="0" smtClean="0"/>
              <a:t>Fe</a:t>
            </a:r>
            <a:r>
              <a:rPr lang="hu-HU" baseline="30000" dirty="0" smtClean="0"/>
              <a:t>2+</a:t>
            </a:r>
            <a:r>
              <a:rPr lang="hu-HU" dirty="0" smtClean="0"/>
              <a:t> és Fe</a:t>
            </a:r>
            <a:r>
              <a:rPr lang="hu-HU" baseline="30000" dirty="0" smtClean="0"/>
              <a:t>3+</a:t>
            </a:r>
            <a:r>
              <a:rPr lang="hu-HU" dirty="0" smtClean="0"/>
              <a:t> </a:t>
            </a:r>
          </a:p>
          <a:p>
            <a:pPr>
              <a:buFontTx/>
              <a:buChar char="-"/>
            </a:pPr>
            <a:r>
              <a:rPr lang="hu-HU" dirty="0" smtClean="0"/>
              <a:t>Nedves </a:t>
            </a:r>
            <a:r>
              <a:rPr lang="hu-HU" dirty="0"/>
              <a:t>levegőn könnyen </a:t>
            </a:r>
            <a:r>
              <a:rPr lang="hu-HU" dirty="0" smtClean="0"/>
              <a:t>rozsdásodik.</a:t>
            </a:r>
          </a:p>
          <a:p>
            <a:pPr>
              <a:buFontTx/>
              <a:buChar char="-"/>
            </a:pPr>
            <a:r>
              <a:rPr lang="hu-HU" dirty="0" smtClean="0"/>
              <a:t>Éghető</a:t>
            </a:r>
          </a:p>
          <a:p>
            <a:pPr>
              <a:buFontTx/>
              <a:buChar char="-"/>
            </a:pPr>
            <a:r>
              <a:rPr lang="hu-HU" dirty="0"/>
              <a:t>Híg savakban oldva, hidrogént </a:t>
            </a:r>
            <a:r>
              <a:rPr lang="hu-HU" dirty="0" smtClean="0"/>
              <a:t>fejleszt</a:t>
            </a:r>
          </a:p>
          <a:p>
            <a:pPr>
              <a:buFontTx/>
              <a:buChar char="-"/>
            </a:pPr>
            <a:r>
              <a:rPr lang="hu-HU" dirty="0" smtClean="0"/>
              <a:t>A </a:t>
            </a:r>
            <a:r>
              <a:rPr lang="hu-HU" dirty="0"/>
              <a:t>vas nem </a:t>
            </a:r>
            <a:r>
              <a:rPr lang="hu-HU" dirty="0" smtClean="0"/>
              <a:t>mérgező</a:t>
            </a:r>
          </a:p>
          <a:p>
            <a:pPr>
              <a:buFontTx/>
              <a:buChar char="-"/>
            </a:pPr>
            <a:r>
              <a:rPr lang="hu-HU" u="sng" dirty="0"/>
              <a:t>Élettani szerep:</a:t>
            </a:r>
            <a:r>
              <a:rPr lang="hu-HU" dirty="0"/>
              <a:t> Az élő szervezetek vörös festékanyaga, a hemoglobin is tartalmaz </a:t>
            </a:r>
            <a:r>
              <a:rPr lang="hu-HU" dirty="0" smtClean="0"/>
              <a:t>vasat, amely az oxigénszállításban játszik szerepet</a:t>
            </a:r>
            <a:endParaRPr lang="hu-HU" dirty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7474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hu-HU" dirty="0" smtClean="0"/>
              <a:t>3. Jellemző reakciók: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001419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hu-HU" u="sng" dirty="0" smtClean="0"/>
              <a:t>Égése</a:t>
            </a:r>
            <a:r>
              <a:rPr lang="hu-HU" dirty="0" smtClean="0"/>
              <a:t>: megfelelő </a:t>
            </a:r>
            <a:r>
              <a:rPr lang="hu-HU" dirty="0"/>
              <a:t>hőmérsékletre hevítve meggyullad és szikrázva vas-oxiddá ég </a:t>
            </a:r>
            <a:r>
              <a:rPr lang="hu-HU" dirty="0" smtClean="0"/>
              <a:t>el:</a:t>
            </a:r>
          </a:p>
          <a:p>
            <a:pPr marL="0" indent="0">
              <a:buNone/>
            </a:pPr>
            <a:r>
              <a:rPr lang="hu-HU" dirty="0" smtClean="0"/>
              <a:t>	4 </a:t>
            </a:r>
            <a:r>
              <a:rPr lang="hu-HU" dirty="0" err="1"/>
              <a:t>Fe</a:t>
            </a:r>
            <a:r>
              <a:rPr lang="hu-HU" dirty="0"/>
              <a:t>  +  3 O</a:t>
            </a:r>
            <a:r>
              <a:rPr lang="hu-HU" baseline="-25000" dirty="0"/>
              <a:t>2</a:t>
            </a:r>
            <a:r>
              <a:rPr lang="hu-HU" dirty="0"/>
              <a:t>  → 2 Fe</a:t>
            </a:r>
            <a:r>
              <a:rPr lang="hu-HU" baseline="-25000" dirty="0"/>
              <a:t>2</a:t>
            </a:r>
            <a:r>
              <a:rPr lang="hu-HU" dirty="0"/>
              <a:t>O</a:t>
            </a:r>
            <a:r>
              <a:rPr lang="hu-HU" baseline="-25000" dirty="0"/>
              <a:t>3  </a:t>
            </a:r>
            <a:r>
              <a:rPr lang="hu-HU" dirty="0"/>
              <a:t>vas(III.)</a:t>
            </a:r>
            <a:r>
              <a:rPr lang="hu-HU" dirty="0" err="1"/>
              <a:t>-</a:t>
            </a:r>
            <a:r>
              <a:rPr lang="hu-HU" dirty="0" err="1" smtClean="0"/>
              <a:t>oxid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b) </a:t>
            </a:r>
            <a:r>
              <a:rPr lang="hu-HU" u="sng" dirty="0" smtClean="0"/>
              <a:t>Híg savakkal </a:t>
            </a:r>
            <a:r>
              <a:rPr lang="hu-HU" dirty="0" smtClean="0"/>
              <a:t>só és hidrogén keletkezik:</a:t>
            </a:r>
          </a:p>
          <a:p>
            <a:pPr marL="0" indent="0">
              <a:buNone/>
            </a:pPr>
            <a:r>
              <a:rPr lang="hu-HU" dirty="0" smtClean="0"/>
              <a:t>2 </a:t>
            </a:r>
            <a:r>
              <a:rPr lang="hu-HU" dirty="0" err="1"/>
              <a:t>HCl</a:t>
            </a:r>
            <a:r>
              <a:rPr lang="hu-HU" dirty="0"/>
              <a:t>  + </a:t>
            </a:r>
            <a:r>
              <a:rPr lang="hu-HU" dirty="0" err="1"/>
              <a:t>Fe</a:t>
            </a:r>
            <a:r>
              <a:rPr lang="hu-HU" dirty="0"/>
              <a:t> → FeCl</a:t>
            </a:r>
            <a:r>
              <a:rPr lang="hu-HU" baseline="-25000" dirty="0"/>
              <a:t>2</a:t>
            </a:r>
            <a:r>
              <a:rPr lang="hu-HU" dirty="0"/>
              <a:t>  + H</a:t>
            </a:r>
            <a:r>
              <a:rPr lang="hu-HU" baseline="-25000" dirty="0"/>
              <a:t>2    </a:t>
            </a:r>
            <a:r>
              <a:rPr lang="hu-HU" dirty="0"/>
              <a:t>vas(II.)</a:t>
            </a:r>
            <a:r>
              <a:rPr lang="hu-HU" dirty="0" err="1"/>
              <a:t>-klorid</a:t>
            </a:r>
            <a:r>
              <a:rPr lang="hu-HU" dirty="0"/>
              <a:t> (zöld)</a:t>
            </a:r>
          </a:p>
          <a:p>
            <a:pPr marL="0" indent="0">
              <a:buNone/>
            </a:pPr>
            <a:r>
              <a:rPr lang="hu-HU" dirty="0"/>
              <a:t>2 FeCl</a:t>
            </a:r>
            <a:r>
              <a:rPr lang="hu-HU" baseline="-25000" dirty="0"/>
              <a:t>2 </a:t>
            </a:r>
            <a:r>
              <a:rPr lang="hu-HU" dirty="0"/>
              <a:t>+ Cl</a:t>
            </a:r>
            <a:r>
              <a:rPr lang="hu-HU" baseline="-25000" dirty="0"/>
              <a:t>2 </a:t>
            </a:r>
            <a:r>
              <a:rPr lang="hu-HU" dirty="0"/>
              <a:t>→  2 FeCl</a:t>
            </a:r>
            <a:r>
              <a:rPr lang="hu-HU" baseline="-25000" dirty="0"/>
              <a:t>3   </a:t>
            </a:r>
            <a:r>
              <a:rPr lang="hu-HU" dirty="0"/>
              <a:t>vas(III.)</a:t>
            </a:r>
            <a:r>
              <a:rPr lang="hu-HU" dirty="0" err="1"/>
              <a:t>-klorid</a:t>
            </a:r>
            <a:r>
              <a:rPr lang="hu-HU" dirty="0"/>
              <a:t> (barnás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6076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C) </a:t>
            </a:r>
            <a:r>
              <a:rPr lang="hu-HU" u="sng" dirty="0" smtClean="0"/>
              <a:t>Rozsdásodás: </a:t>
            </a:r>
            <a:r>
              <a:rPr lang="hu-HU" dirty="0" smtClean="0"/>
              <a:t>a rozsda nedves levegőn, oxigén jelenlétében keletkezik, lyukacsos szerkezetű, nem védi meg a vasat, az egész lassan elrozsdásodik.</a:t>
            </a:r>
          </a:p>
          <a:p>
            <a:pPr marL="0" indent="0">
              <a:buNone/>
            </a:pPr>
            <a:r>
              <a:rPr lang="hu-HU" u="sng" dirty="0" smtClean="0"/>
              <a:t>Rozsdásodás elleni védelem</a:t>
            </a:r>
            <a:r>
              <a:rPr lang="hu-HU" dirty="0" smtClean="0"/>
              <a:t>: </a:t>
            </a:r>
          </a:p>
          <a:p>
            <a:pPr marL="0" indent="0">
              <a:buNone/>
            </a:pPr>
            <a:r>
              <a:rPr lang="hu-HU" dirty="0" smtClean="0"/>
              <a:t>olaj, festék, műanyag borítás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3963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hu-HU" u="sng" dirty="0" smtClean="0"/>
              <a:t>4. </a:t>
            </a:r>
            <a:r>
              <a:rPr lang="hu-HU" u="sng" dirty="0"/>
              <a:t>ELŐFORDULÁS: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Tiszta állapotban </a:t>
            </a:r>
            <a:r>
              <a:rPr lang="hu-HU" dirty="0" smtClean="0"/>
              <a:t>csak a meteoritok tartalmazzák</a:t>
            </a:r>
            <a:r>
              <a:rPr lang="hu-HU" dirty="0"/>
              <a:t>.</a:t>
            </a:r>
            <a:br>
              <a:rPr lang="hu-HU" dirty="0"/>
            </a:br>
            <a:r>
              <a:rPr lang="hu-HU" dirty="0" smtClean="0"/>
              <a:t>Vegyületeiben található meg a Földön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dirty="0"/>
              <a:t>a Föld 4. leggyakoribb eleme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 smtClean="0"/>
              <a:t> A különböző fajtájú vasércek tartalmazzák, ezekből állítják elő.</a:t>
            </a:r>
          </a:p>
          <a:p>
            <a:pPr marL="0" indent="0">
              <a:buNone/>
            </a:pP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21469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hu-HU" u="sng" dirty="0" smtClean="0"/>
              <a:t>5. Előállítás és felhasználás: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u="sng" dirty="0" smtClean="0"/>
              <a:t>Előállítás: </a:t>
            </a:r>
          </a:p>
          <a:p>
            <a:pPr marL="0" indent="0">
              <a:buNone/>
            </a:pPr>
            <a:r>
              <a:rPr lang="hu-HU" dirty="0" smtClean="0"/>
              <a:t>Vasércek </a:t>
            </a:r>
            <a:r>
              <a:rPr lang="hu-HU" dirty="0"/>
              <a:t>redukciójával, vaskohóban állítják elő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u="sng" dirty="0" smtClean="0"/>
              <a:t>Felhasználás: 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- gépek</a:t>
            </a:r>
            <a:r>
              <a:rPr lang="hu-HU" dirty="0"/>
              <a:t>, szerszámok, </a:t>
            </a:r>
            <a:r>
              <a:rPr lang="hu-HU" dirty="0" smtClean="0"/>
              <a:t>fegyverek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- közlekedési </a:t>
            </a:r>
            <a:r>
              <a:rPr lang="hu-HU" dirty="0"/>
              <a:t>eszközök </a:t>
            </a:r>
            <a:r>
              <a:rPr lang="hu-HU" dirty="0" smtClean="0"/>
              <a:t>(</a:t>
            </a:r>
            <a:r>
              <a:rPr lang="hu-HU" dirty="0"/>
              <a:t>vasút).</a:t>
            </a:r>
            <a:br>
              <a:rPr lang="hu-HU" dirty="0"/>
            </a:br>
            <a:r>
              <a:rPr lang="hu-HU" dirty="0" smtClean="0"/>
              <a:t>- elektromágnesek</a:t>
            </a:r>
            <a:r>
              <a:rPr lang="hu-HU" dirty="0"/>
              <a:t>, </a:t>
            </a:r>
            <a:r>
              <a:rPr lang="hu-HU" dirty="0" smtClean="0"/>
              <a:t>villanymotorok,</a:t>
            </a:r>
          </a:p>
          <a:p>
            <a:pPr marL="0" indent="0">
              <a:buNone/>
            </a:pPr>
            <a:r>
              <a:rPr lang="hu-HU" dirty="0" smtClean="0"/>
              <a:t>-  vasbeton-szerkezetek (építkezés)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8611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hu-HU" dirty="0" smtClean="0"/>
              <a:t>6. Az előállított vas fajtái: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hu-HU" dirty="0" smtClean="0"/>
              <a:t>a</a:t>
            </a:r>
            <a:r>
              <a:rPr lang="hu-HU" dirty="0"/>
              <a:t>) </a:t>
            </a:r>
            <a:r>
              <a:rPr lang="hu-HU" u="sng" dirty="0"/>
              <a:t>öntött vas:</a:t>
            </a:r>
            <a:r>
              <a:rPr lang="hu-HU" dirty="0"/>
              <a:t> 3-4% szenet tartalmaz</a:t>
            </a:r>
          </a:p>
          <a:p>
            <a:r>
              <a:rPr lang="hu-HU" dirty="0" err="1"/>
              <a:t>Tul</a:t>
            </a:r>
            <a:r>
              <a:rPr lang="hu-HU" dirty="0"/>
              <a:t>.: rugalmatlan, merev, kis teherbírású</a:t>
            </a:r>
          </a:p>
          <a:p>
            <a:r>
              <a:rPr lang="hu-HU" dirty="0"/>
              <a:t>b) </a:t>
            </a:r>
            <a:r>
              <a:rPr lang="hu-HU" u="sng" dirty="0"/>
              <a:t>acél:</a:t>
            </a:r>
            <a:r>
              <a:rPr lang="hu-HU" dirty="0"/>
              <a:t> 1,7%-nál kevesebb szenet tartalmaz</a:t>
            </a:r>
          </a:p>
          <a:p>
            <a:r>
              <a:rPr lang="hu-HU" dirty="0" err="1"/>
              <a:t>Tul</a:t>
            </a:r>
            <a:r>
              <a:rPr lang="hu-HU" dirty="0"/>
              <a:t>.: rugalmas, kemény, nagy szakítószilárdságú</a:t>
            </a:r>
          </a:p>
          <a:p>
            <a:r>
              <a:rPr lang="hu-HU" dirty="0"/>
              <a:t>c) </a:t>
            </a:r>
            <a:r>
              <a:rPr lang="hu-HU" u="sng" dirty="0"/>
              <a:t>vasötvözetek:</a:t>
            </a:r>
            <a:r>
              <a:rPr lang="hu-HU" dirty="0"/>
              <a:t> - </a:t>
            </a:r>
            <a:r>
              <a:rPr lang="hu-HU" dirty="0" err="1" smtClean="0"/>
              <a:t>pl.króm</a:t>
            </a:r>
            <a:r>
              <a:rPr lang="hu-HU" dirty="0" smtClean="0"/>
              <a:t> </a:t>
            </a:r>
            <a:r>
              <a:rPr lang="hu-HU" dirty="0"/>
              <a:t>és nikkel ötvözetek (rozsdamentes </a:t>
            </a:r>
            <a:r>
              <a:rPr lang="hu-HU"/>
              <a:t>acél</a:t>
            </a:r>
            <a:r>
              <a:rPr lang="hu-HU" smtClean="0"/>
              <a:t>)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42685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223</Words>
  <Application>Microsoft Office PowerPoint</Application>
  <PresentationFormat>Diavetítés a képernyőre (4:3 oldalarány)</PresentationFormat>
  <Paragraphs>45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A vas (Fe)</vt:lpstr>
      <vt:lpstr>1. Halmazszerkezet:</vt:lpstr>
      <vt:lpstr>2. Tulajdonságok:</vt:lpstr>
      <vt:lpstr>2. Tulajdonságok</vt:lpstr>
      <vt:lpstr>3. Jellemző reakciók:</vt:lpstr>
      <vt:lpstr>PowerPoint bemutató</vt:lpstr>
      <vt:lpstr>4. ELŐFORDULÁS:</vt:lpstr>
      <vt:lpstr>5. Előállítás és felhasználás:</vt:lpstr>
      <vt:lpstr>6. Az előállított vas fajtái: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vas (Fe)</dc:title>
  <dc:creator>Windows-felhasználó</dc:creator>
  <cp:lastModifiedBy>Windows-felhasználó</cp:lastModifiedBy>
  <cp:revision>5</cp:revision>
  <dcterms:created xsi:type="dcterms:W3CDTF">2018-02-08T16:43:40Z</dcterms:created>
  <dcterms:modified xsi:type="dcterms:W3CDTF">2018-02-08T17:30:52Z</dcterms:modified>
</cp:coreProperties>
</file>