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541B-E890-44F9-A5FC-B27C32E327B0}" type="datetimeFigureOut">
              <a:rPr lang="hu-HU" smtClean="0"/>
              <a:t>2017. 09. 24.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CA7E-518F-43F9-8AF1-641C78AB4CE1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541B-E890-44F9-A5FC-B27C32E327B0}" type="datetimeFigureOut">
              <a:rPr lang="hu-HU" smtClean="0"/>
              <a:t>2017. 09. 24.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CA7E-518F-43F9-8AF1-641C78AB4CE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541B-E890-44F9-A5FC-B27C32E327B0}" type="datetimeFigureOut">
              <a:rPr lang="hu-HU" smtClean="0"/>
              <a:t>2017. 09. 24.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CA7E-518F-43F9-8AF1-641C78AB4CE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541B-E890-44F9-A5FC-B27C32E327B0}" type="datetimeFigureOut">
              <a:rPr lang="hu-HU" smtClean="0"/>
              <a:t>2017. 09. 24.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CA7E-518F-43F9-8AF1-641C78AB4CE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541B-E890-44F9-A5FC-B27C32E327B0}" type="datetimeFigureOut">
              <a:rPr lang="hu-HU" smtClean="0"/>
              <a:t>2017. 09. 24.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CA7E-518F-43F9-8AF1-641C78AB4CE1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541B-E890-44F9-A5FC-B27C32E327B0}" type="datetimeFigureOut">
              <a:rPr lang="hu-HU" smtClean="0"/>
              <a:t>2017. 09. 24.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CA7E-518F-43F9-8AF1-641C78AB4CE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541B-E890-44F9-A5FC-B27C32E327B0}" type="datetimeFigureOut">
              <a:rPr lang="hu-HU" smtClean="0"/>
              <a:t>2017. 09. 24.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CA7E-518F-43F9-8AF1-641C78AB4CE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541B-E890-44F9-A5FC-B27C32E327B0}" type="datetimeFigureOut">
              <a:rPr lang="hu-HU" smtClean="0"/>
              <a:t>2017. 09. 24.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CA7E-518F-43F9-8AF1-641C78AB4CE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541B-E890-44F9-A5FC-B27C32E327B0}" type="datetimeFigureOut">
              <a:rPr lang="hu-HU" smtClean="0"/>
              <a:t>2017. 09. 24.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CA7E-518F-43F9-8AF1-641C78AB4CE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541B-E890-44F9-A5FC-B27C32E327B0}" type="datetimeFigureOut">
              <a:rPr lang="hu-HU" smtClean="0"/>
              <a:t>2017. 09. 24.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CA7E-518F-43F9-8AF1-641C78AB4CE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541B-E890-44F9-A5FC-B27C32E327B0}" type="datetimeFigureOut">
              <a:rPr lang="hu-HU" smtClean="0"/>
              <a:t>2017. 09. 24.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22CA7E-518F-43F9-8AF1-641C78AB4CE1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38541B-E890-44F9-A5FC-B27C32E327B0}" type="datetimeFigureOut">
              <a:rPr lang="hu-HU" smtClean="0"/>
              <a:t>2017. 09. 24.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22CA7E-518F-43F9-8AF1-641C78AB4CE1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7200" dirty="0" smtClean="0"/>
              <a:t>A </a:t>
            </a:r>
            <a:r>
              <a:rPr lang="hu-HU" sz="7200" dirty="0"/>
              <a:t>k</a:t>
            </a:r>
            <a:r>
              <a:rPr lang="hu-HU" sz="7200" dirty="0" smtClean="0"/>
              <a:t>émiai egyenlet</a:t>
            </a:r>
            <a:endParaRPr lang="hu-HU" sz="7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63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 1. </a:t>
            </a:r>
            <a:r>
              <a:rPr lang="hu-HU" sz="4000" dirty="0" smtClean="0"/>
              <a:t>A kémiai egyenlet fogalma: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4000" dirty="0" smtClean="0">
              <a:latin typeface="+mj-lt"/>
            </a:endParaRPr>
          </a:p>
          <a:p>
            <a:r>
              <a:rPr lang="hu-HU" sz="4000" dirty="0" smtClean="0">
                <a:latin typeface="+mj-lt"/>
              </a:rPr>
              <a:t>A kémiai egyenlet a kémiai reakció jele. Kifejezi az anyagok változását és a tömeg megmaradását.</a:t>
            </a:r>
            <a:endParaRPr lang="hu-HU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818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/>
              <a:t>Víz bontása elektromos árammal: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32" y="2132856"/>
            <a:ext cx="1895652" cy="4075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3059832" y="2348880"/>
            <a:ext cx="52565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u="sng" dirty="0">
                <a:latin typeface="+mj-lt"/>
              </a:rPr>
              <a:t>A víz</a:t>
            </a:r>
            <a:r>
              <a:rPr lang="hu-HU" sz="2800" dirty="0">
                <a:latin typeface="+mj-lt"/>
              </a:rPr>
              <a:t> elektromos árammal két különböző gázra bontható. A negatív pólus feletti gáz meggyullad. Ez a gáz a </a:t>
            </a:r>
            <a:r>
              <a:rPr lang="hu-HU" sz="2800" b="1" u="sng" dirty="0">
                <a:latin typeface="+mj-lt"/>
              </a:rPr>
              <a:t>hidrogén</a:t>
            </a:r>
            <a:r>
              <a:rPr lang="hu-HU" sz="2800" dirty="0">
                <a:latin typeface="+mj-lt"/>
              </a:rPr>
              <a:t>. A pozitív pólus feletti gáz ugyan nem gyullad meg, de hatására a gyújtópálca izzása felerősödik, majd lángra is lobban. Itt keletkezik az </a:t>
            </a:r>
            <a:r>
              <a:rPr lang="hu-HU" sz="2800" b="1" u="sng" dirty="0">
                <a:latin typeface="+mj-lt"/>
              </a:rPr>
              <a:t>oxigén.</a:t>
            </a:r>
            <a:endParaRPr lang="hu-H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94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2. Kémiai reakciók: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hu-HU" sz="3200" u="sng" dirty="0" smtClean="0">
                <a:latin typeface="+mj-lt"/>
              </a:rPr>
              <a:t>A víz bontása elektromos árammal:</a:t>
            </a:r>
          </a:p>
          <a:p>
            <a:r>
              <a:rPr lang="hu-HU" sz="3200" dirty="0">
                <a:latin typeface="+mj-lt"/>
              </a:rPr>
              <a:t>Szavakkal:     	víz    →  hidrogén  +  oxigén</a:t>
            </a:r>
          </a:p>
          <a:p>
            <a:r>
              <a:rPr lang="hu-HU" sz="3200" dirty="0">
                <a:latin typeface="+mj-lt"/>
              </a:rPr>
              <a:t>Jelekkel: </a:t>
            </a:r>
            <a:r>
              <a:rPr lang="hu-HU" sz="3200" dirty="0" smtClean="0">
                <a:latin typeface="+mj-lt"/>
              </a:rPr>
              <a:t>	</a:t>
            </a:r>
            <a:r>
              <a:rPr lang="hu-HU" sz="3200" dirty="0">
                <a:latin typeface="+mj-lt"/>
              </a:rPr>
              <a:t>	</a:t>
            </a:r>
            <a:r>
              <a:rPr lang="hu-HU" sz="3200" dirty="0" smtClean="0">
                <a:latin typeface="+mj-lt"/>
              </a:rPr>
              <a:t>H</a:t>
            </a:r>
            <a:r>
              <a:rPr lang="hu-HU" sz="3200" baseline="-25000" dirty="0" smtClean="0">
                <a:latin typeface="+mj-lt"/>
              </a:rPr>
              <a:t>2</a:t>
            </a:r>
            <a:r>
              <a:rPr lang="hu-HU" sz="3200" dirty="0" smtClean="0">
                <a:latin typeface="+mj-lt"/>
              </a:rPr>
              <a:t>O  </a:t>
            </a:r>
            <a:r>
              <a:rPr lang="hu-HU" sz="3200" dirty="0">
                <a:latin typeface="+mj-lt"/>
              </a:rPr>
              <a:t>→         H</a:t>
            </a:r>
            <a:r>
              <a:rPr lang="hu-HU" sz="3200" baseline="-25000" dirty="0">
                <a:latin typeface="+mj-lt"/>
              </a:rPr>
              <a:t>2 </a:t>
            </a:r>
            <a:r>
              <a:rPr lang="hu-HU" sz="3200" dirty="0">
                <a:latin typeface="+mj-lt"/>
              </a:rPr>
              <a:t>       +    O</a:t>
            </a:r>
            <a:r>
              <a:rPr lang="hu-HU" sz="3200" baseline="-25000" dirty="0">
                <a:latin typeface="+mj-lt"/>
              </a:rPr>
              <a:t>2</a:t>
            </a:r>
            <a:endParaRPr lang="hu-HU" sz="3200" dirty="0">
              <a:latin typeface="+mj-lt"/>
            </a:endParaRPr>
          </a:p>
          <a:p>
            <a:r>
              <a:rPr lang="hu-HU" sz="3200" dirty="0">
                <a:latin typeface="+mj-lt"/>
              </a:rPr>
              <a:t>Rendezés:      2 H</a:t>
            </a:r>
            <a:r>
              <a:rPr lang="hu-HU" sz="3200" baseline="-25000" dirty="0">
                <a:latin typeface="+mj-lt"/>
              </a:rPr>
              <a:t>2</a:t>
            </a:r>
            <a:r>
              <a:rPr lang="hu-HU" sz="3200" dirty="0">
                <a:latin typeface="+mj-lt"/>
              </a:rPr>
              <a:t>O  →     2 H</a:t>
            </a:r>
            <a:r>
              <a:rPr lang="hu-HU" sz="3200" baseline="-25000" dirty="0">
                <a:latin typeface="+mj-lt"/>
              </a:rPr>
              <a:t>2 </a:t>
            </a:r>
            <a:r>
              <a:rPr lang="hu-HU" sz="3200" dirty="0">
                <a:latin typeface="+mj-lt"/>
              </a:rPr>
              <a:t>      </a:t>
            </a:r>
            <a:r>
              <a:rPr lang="hu-HU" sz="3200" dirty="0" smtClean="0">
                <a:latin typeface="+mj-lt"/>
              </a:rPr>
              <a:t> +    O</a:t>
            </a:r>
            <a:r>
              <a:rPr lang="hu-HU" sz="3200" baseline="-25000" dirty="0" smtClean="0">
                <a:latin typeface="+mj-lt"/>
              </a:rPr>
              <a:t>2</a:t>
            </a:r>
            <a:endParaRPr lang="hu-HU" sz="3200" dirty="0">
              <a:latin typeface="+mj-lt"/>
            </a:endParaRPr>
          </a:p>
          <a:p>
            <a:r>
              <a:rPr lang="hu-HU" sz="3200" dirty="0" err="1">
                <a:latin typeface="+mj-lt"/>
              </a:rPr>
              <a:t>Anyagm</a:t>
            </a:r>
            <a:r>
              <a:rPr lang="hu-HU" sz="3200" dirty="0">
                <a:latin typeface="+mj-lt"/>
              </a:rPr>
              <a:t>.:        2 mol  </a:t>
            </a:r>
            <a:r>
              <a:rPr lang="hu-HU" sz="3200" dirty="0" smtClean="0">
                <a:latin typeface="+mj-lt"/>
              </a:rPr>
              <a:t>→</a:t>
            </a:r>
            <a:r>
              <a:rPr lang="hu-HU" sz="3200" dirty="0">
                <a:latin typeface="+mj-lt"/>
              </a:rPr>
              <a:t> </a:t>
            </a:r>
            <a:r>
              <a:rPr lang="hu-HU" sz="3200" dirty="0" smtClean="0">
                <a:latin typeface="+mj-lt"/>
              </a:rPr>
              <a:t>   2 </a:t>
            </a:r>
            <a:r>
              <a:rPr lang="hu-HU" sz="3200" dirty="0">
                <a:latin typeface="+mj-lt"/>
              </a:rPr>
              <a:t>mol    +  1 mol</a:t>
            </a:r>
          </a:p>
          <a:p>
            <a:r>
              <a:rPr lang="hu-HU" sz="3200" dirty="0">
                <a:latin typeface="+mj-lt"/>
              </a:rPr>
              <a:t>Tömeg: 	       2 * 18 g </a:t>
            </a:r>
            <a:r>
              <a:rPr lang="hu-HU" sz="3200" dirty="0" smtClean="0">
                <a:latin typeface="+mj-lt"/>
              </a:rPr>
              <a:t>→  </a:t>
            </a:r>
            <a:r>
              <a:rPr lang="hu-HU" sz="3200" dirty="0">
                <a:latin typeface="+mj-lt"/>
              </a:rPr>
              <a:t>2*2g    + </a:t>
            </a:r>
            <a:r>
              <a:rPr lang="hu-HU" sz="3200" dirty="0" smtClean="0">
                <a:latin typeface="+mj-lt"/>
              </a:rPr>
              <a:t>  32 </a:t>
            </a:r>
            <a:r>
              <a:rPr lang="hu-HU" sz="3200" dirty="0">
                <a:latin typeface="+mj-lt"/>
              </a:rPr>
              <a:t>g</a:t>
            </a:r>
          </a:p>
          <a:p>
            <a:r>
              <a:rPr lang="hu-HU" sz="3200" dirty="0">
                <a:latin typeface="+mj-lt"/>
              </a:rPr>
              <a:t>			36g       =     </a:t>
            </a:r>
            <a:r>
              <a:rPr lang="hu-HU" sz="3200" dirty="0" err="1">
                <a:latin typeface="+mj-lt"/>
              </a:rPr>
              <a:t>36g</a:t>
            </a:r>
            <a:endParaRPr lang="hu-HU" sz="3200" dirty="0">
              <a:latin typeface="+mj-lt"/>
            </a:endParaRPr>
          </a:p>
          <a:p>
            <a:pPr marL="0" indent="0">
              <a:buNone/>
            </a:pPr>
            <a:endParaRPr lang="hu-HU" sz="3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452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9776"/>
            <a:ext cx="8013576" cy="114300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Alumínium és jód reakciója:</a:t>
            </a:r>
            <a:endParaRPr lang="hu-HU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62" y="1916833"/>
            <a:ext cx="4575923" cy="253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5618314" y="1412776"/>
            <a:ext cx="30963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+mj-lt"/>
              </a:rPr>
              <a:t>Alumíniumpor és jód keverékére egy csepp vizet adunk. A víz a reakció beindulásához kell csak. Kis idő múlva heves reakció közben a két anyag alumínium-jodiddá egyesül.</a:t>
            </a:r>
            <a:endParaRPr lang="hu-HU" sz="2400" dirty="0">
              <a:latin typeface="+mj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683568" y="4581128"/>
            <a:ext cx="79208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+mj-lt"/>
              </a:rPr>
              <a:t>A reakciót heves fényjelenség is kíséri (</a:t>
            </a:r>
            <a:r>
              <a:rPr lang="hu-HU" sz="2400" dirty="0" err="1">
                <a:latin typeface="+mj-lt"/>
              </a:rPr>
              <a:t>redoxireakció</a:t>
            </a:r>
            <a:r>
              <a:rPr lang="hu-HU" sz="2400" dirty="0">
                <a:latin typeface="+mj-lt"/>
              </a:rPr>
              <a:t>). A reakció során keletkező alumínium-jodid szilárd halmazállapotú anyag. A tapasztalt lila füst a reakció során elszublimált jódmolekulák miatt van. Az elemi jód mérgező, gőzeit nem szabad belélegezni!!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200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2. Kémiai reakciók - folytatás: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latin typeface="+mj-lt"/>
              </a:rPr>
              <a:t>B) </a:t>
            </a:r>
            <a:r>
              <a:rPr lang="hu-HU" sz="3200" u="sng" dirty="0" smtClean="0">
                <a:latin typeface="+mj-lt"/>
              </a:rPr>
              <a:t>Alumínium és jód reakciója:</a:t>
            </a:r>
          </a:p>
          <a:p>
            <a:r>
              <a:rPr lang="hu-HU" sz="3200" dirty="0">
                <a:latin typeface="+mj-lt"/>
              </a:rPr>
              <a:t>Szavakkal: </a:t>
            </a:r>
            <a:r>
              <a:rPr lang="hu-HU" sz="2800" dirty="0">
                <a:latin typeface="+mj-lt"/>
              </a:rPr>
              <a:t>alumínium  + jód  </a:t>
            </a:r>
            <a:r>
              <a:rPr lang="hu-HU" sz="2800" dirty="0" smtClean="0">
                <a:latin typeface="+mj-lt"/>
              </a:rPr>
              <a:t>   →  alumínium-jodid</a:t>
            </a:r>
            <a:endParaRPr lang="hu-HU" sz="2800" dirty="0">
              <a:latin typeface="+mj-lt"/>
            </a:endParaRPr>
          </a:p>
          <a:p>
            <a:r>
              <a:rPr lang="hu-HU" sz="3200" dirty="0">
                <a:latin typeface="+mj-lt"/>
              </a:rPr>
              <a:t>Jelekkel :      </a:t>
            </a:r>
            <a:r>
              <a:rPr lang="hu-HU" sz="3200" dirty="0" smtClean="0">
                <a:latin typeface="+mj-lt"/>
              </a:rPr>
              <a:t>  </a:t>
            </a:r>
            <a:r>
              <a:rPr lang="hu-HU" sz="3200" dirty="0" err="1" smtClean="0">
                <a:latin typeface="+mj-lt"/>
              </a:rPr>
              <a:t>Al</a:t>
            </a:r>
            <a:r>
              <a:rPr lang="hu-HU" sz="3200" dirty="0">
                <a:latin typeface="+mj-lt"/>
              </a:rPr>
              <a:t> </a:t>
            </a:r>
            <a:r>
              <a:rPr lang="hu-HU" sz="3200" dirty="0" smtClean="0">
                <a:latin typeface="+mj-lt"/>
              </a:rPr>
              <a:t>       +     </a:t>
            </a:r>
            <a:r>
              <a:rPr lang="hu-HU" sz="3200" dirty="0">
                <a:latin typeface="+mj-lt"/>
              </a:rPr>
              <a:t>I</a:t>
            </a:r>
            <a:r>
              <a:rPr lang="hu-HU" sz="3200" baseline="-25000" dirty="0">
                <a:latin typeface="+mj-lt"/>
              </a:rPr>
              <a:t>2</a:t>
            </a:r>
            <a:r>
              <a:rPr lang="hu-HU" sz="3200" dirty="0">
                <a:latin typeface="+mj-lt"/>
              </a:rPr>
              <a:t> </a:t>
            </a:r>
            <a:r>
              <a:rPr lang="hu-HU" sz="3200" dirty="0" smtClean="0">
                <a:latin typeface="+mj-lt"/>
              </a:rPr>
              <a:t>     →        </a:t>
            </a:r>
            <a:r>
              <a:rPr lang="hu-HU" sz="3200" dirty="0" err="1" smtClean="0">
                <a:latin typeface="+mj-lt"/>
              </a:rPr>
              <a:t>Al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>
                <a:latin typeface="+mj-lt"/>
              </a:rPr>
              <a:t>I</a:t>
            </a:r>
            <a:r>
              <a:rPr lang="hu-HU" sz="3200" baseline="-25000" dirty="0">
                <a:latin typeface="+mj-lt"/>
              </a:rPr>
              <a:t>3</a:t>
            </a:r>
            <a:endParaRPr lang="hu-HU" sz="3200" dirty="0">
              <a:latin typeface="+mj-lt"/>
            </a:endParaRPr>
          </a:p>
          <a:p>
            <a:r>
              <a:rPr lang="hu-HU" sz="3200" dirty="0">
                <a:latin typeface="+mj-lt"/>
              </a:rPr>
              <a:t>Rendezés:   2 </a:t>
            </a:r>
            <a:r>
              <a:rPr lang="hu-HU" sz="3200" dirty="0" err="1">
                <a:latin typeface="+mj-lt"/>
              </a:rPr>
              <a:t>Al</a:t>
            </a:r>
            <a:r>
              <a:rPr lang="hu-HU" sz="3200" dirty="0">
                <a:latin typeface="+mj-lt"/>
              </a:rPr>
              <a:t>        </a:t>
            </a:r>
            <a:r>
              <a:rPr lang="hu-HU" sz="3200" dirty="0" smtClean="0">
                <a:latin typeface="+mj-lt"/>
              </a:rPr>
              <a:t>+   </a:t>
            </a:r>
            <a:r>
              <a:rPr lang="hu-HU" sz="3200" dirty="0">
                <a:latin typeface="+mj-lt"/>
              </a:rPr>
              <a:t>3 I</a:t>
            </a:r>
            <a:r>
              <a:rPr lang="hu-HU" sz="3200" baseline="-25000" dirty="0">
                <a:latin typeface="+mj-lt"/>
              </a:rPr>
              <a:t>2   </a:t>
            </a:r>
            <a:r>
              <a:rPr lang="hu-HU" sz="3200" baseline="-25000" dirty="0" smtClean="0">
                <a:latin typeface="+mj-lt"/>
              </a:rPr>
              <a:t>   </a:t>
            </a:r>
            <a:r>
              <a:rPr lang="hu-HU" sz="3200" dirty="0" smtClean="0">
                <a:latin typeface="+mj-lt"/>
              </a:rPr>
              <a:t>→       2Al </a:t>
            </a:r>
            <a:r>
              <a:rPr lang="hu-HU" sz="3200" dirty="0">
                <a:latin typeface="+mj-lt"/>
              </a:rPr>
              <a:t>I</a:t>
            </a:r>
            <a:r>
              <a:rPr lang="hu-HU" sz="3200" baseline="-25000" dirty="0">
                <a:latin typeface="+mj-lt"/>
              </a:rPr>
              <a:t>3</a:t>
            </a:r>
            <a:endParaRPr lang="hu-HU" sz="3200" dirty="0">
              <a:latin typeface="+mj-lt"/>
            </a:endParaRPr>
          </a:p>
          <a:p>
            <a:r>
              <a:rPr lang="hu-HU" sz="3200" dirty="0" err="1">
                <a:latin typeface="+mj-lt"/>
              </a:rPr>
              <a:t>Anyagm</a:t>
            </a:r>
            <a:r>
              <a:rPr lang="hu-HU" sz="3200" dirty="0">
                <a:latin typeface="+mj-lt"/>
              </a:rPr>
              <a:t>.:	    2 mol     +   3 mol →  </a:t>
            </a:r>
            <a:r>
              <a:rPr lang="hu-HU" sz="3200" dirty="0" smtClean="0">
                <a:latin typeface="+mj-lt"/>
              </a:rPr>
              <a:t>  2 </a:t>
            </a:r>
            <a:r>
              <a:rPr lang="hu-HU" sz="3200" dirty="0">
                <a:latin typeface="+mj-lt"/>
              </a:rPr>
              <a:t>mol</a:t>
            </a:r>
          </a:p>
          <a:p>
            <a:r>
              <a:rPr lang="hu-HU" sz="3200" dirty="0">
                <a:latin typeface="+mj-lt"/>
              </a:rPr>
              <a:t>Tömeg:       2*27g   </a:t>
            </a:r>
            <a:r>
              <a:rPr lang="hu-HU" sz="3200" dirty="0" smtClean="0">
                <a:latin typeface="+mj-lt"/>
              </a:rPr>
              <a:t>+  </a:t>
            </a:r>
            <a:r>
              <a:rPr lang="hu-HU" sz="3200" dirty="0">
                <a:latin typeface="+mj-lt"/>
              </a:rPr>
              <a:t>3* 254g → 2*408g</a:t>
            </a:r>
          </a:p>
          <a:p>
            <a:r>
              <a:rPr lang="hu-HU" sz="3200" dirty="0">
                <a:latin typeface="+mj-lt"/>
              </a:rPr>
              <a:t>				816g     =   </a:t>
            </a:r>
            <a:r>
              <a:rPr lang="hu-HU" sz="3200" dirty="0" smtClean="0">
                <a:latin typeface="+mj-lt"/>
              </a:rPr>
              <a:t>  816 </a:t>
            </a:r>
            <a:r>
              <a:rPr lang="hu-HU" sz="3200" dirty="0">
                <a:latin typeface="+mj-lt"/>
              </a:rPr>
              <a:t>g</a:t>
            </a:r>
          </a:p>
          <a:p>
            <a:pPr marL="0" indent="0">
              <a:buNone/>
            </a:pPr>
            <a:endParaRPr lang="hu-HU" sz="3200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336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3. Az egyenletírás lépései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3200" dirty="0" smtClean="0">
                <a:latin typeface="+mj-lt"/>
              </a:rPr>
              <a:t>Megállapítjuk a kiindulási és keletkezett anyagok nevét és jelét.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3200" dirty="0" smtClean="0">
                <a:latin typeface="+mj-lt"/>
              </a:rPr>
              <a:t>Kémiai jelekkel felírjuk a folyamatot.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3200" dirty="0" smtClean="0">
                <a:latin typeface="+mj-lt"/>
              </a:rPr>
              <a:t>Rendezzük a reakcióegyenletet. A kiindulási és keletkezett anyagokban az atomok száma egyezzen meg, a szükséges együtthatókat beírjuk a vegyjelek, képletek elé.</a:t>
            </a:r>
            <a:endParaRPr lang="hu-H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125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256</Words>
  <Application>Microsoft Office PowerPoint</Application>
  <PresentationFormat>Diavetítés a képernyőre (4:3 oldalarány)</PresentationFormat>
  <Paragraphs>29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Áramlás</vt:lpstr>
      <vt:lpstr>A kémiai egyenlet</vt:lpstr>
      <vt:lpstr> 1. A kémiai egyenlet fogalma:</vt:lpstr>
      <vt:lpstr>Víz bontása elektromos árammal:</vt:lpstr>
      <vt:lpstr>2. Kémiai reakciók:</vt:lpstr>
      <vt:lpstr>Alumínium és jód reakciója:</vt:lpstr>
      <vt:lpstr>2. Kémiai reakciók - folytatás: </vt:lpstr>
      <vt:lpstr>3. Az egyenletírás lépései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kémiai egyenlet</dc:title>
  <dc:creator>Windows-felhasználó</dc:creator>
  <cp:lastModifiedBy>Windows-felhasználó</cp:lastModifiedBy>
  <cp:revision>9</cp:revision>
  <dcterms:created xsi:type="dcterms:W3CDTF">2017-09-24T13:50:21Z</dcterms:created>
  <dcterms:modified xsi:type="dcterms:W3CDTF">2017-09-24T19:50:43Z</dcterms:modified>
</cp:coreProperties>
</file>